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embeddedFontLst>
    <p:embeddedFont>
      <p:font typeface="Calibri" panose="020F0502020204030204" pitchFamily="34" charset="0"/>
      <p:regular r:id="rId9"/>
      <p:bold r:id="rId10"/>
      <p:italic r:id="rId11"/>
      <p:boldItalic r:id="rId12"/>
    </p:embeddedFont>
    <p:embeddedFont>
      <p:font typeface="Century Gothic" panose="020B0502020202020204" pitchFamily="34" charset="0"/>
      <p:regular r:id="rId13"/>
      <p:bold r:id="rId14"/>
      <p:italic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48">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7" roundtripDataSignature="AMtx7mh6C0v8pSmr9nhVsEdF1qXzIMTf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36"/>
    <p:restoredTop sz="69718"/>
  </p:normalViewPr>
  <p:slideViewPr>
    <p:cSldViewPr snapToGrid="0">
      <p:cViewPr varScale="1">
        <p:scale>
          <a:sx n="48" d="100"/>
          <a:sy n="48" d="100"/>
        </p:scale>
        <p:origin x="1758" y="42"/>
      </p:cViewPr>
      <p:guideLst>
        <p:guide orient="horz" pos="124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4.fntdata"/><Relationship Id="rId17"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Hello and welcome to Session 8, where you will learn the foundations of establishing a strong brand and market implementation strategy. Please turn to page 21 of your Entrepreneurship Workbook. </a:t>
            </a:r>
            <a:endParaRPr/>
          </a:p>
        </p:txBody>
      </p:sp>
      <p:sp>
        <p:nvSpPr>
          <p:cNvPr id="145" name="Google Shape;14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Today, you will reflect on your value proposition and dive into how you will share it first with your early adopters and target market. Then, you will think even bigger. A brand is much more than a logo. It is how the world sees what you are adding to the market and the value you can add to their lives. It requires thoughtful planning that will drive your operations, strategy, and company culture. </a:t>
            </a:r>
            <a:endParaRPr/>
          </a:p>
        </p:txBody>
      </p:sp>
      <p:sp>
        <p:nvSpPr>
          <p:cNvPr id="154" name="Google Shape;15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Before you think about marketing campaigns, you must know what your company hopes to achieve. This is where the vision, mission, and core values come into play. A vision statement tells your employees and customers why you exist. This usually paints the big picture. The mission statement dives into how your company will achieve your mission. And, finally, your values signal to the market and your staff what you care about. Most companies usually aim for three to five core values.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Let’s look at Imole’s vision, mission, and core values. Nkechi and Tola were excited about the progress they had made in the past few weeks. They knew that their market gap was not to produce solar panels, but to create a way that ensures the market can easily access them. Although, after a few networking discussions, they could already feel the temptation of mission drift. They </a:t>
            </a:r>
            <a:r>
              <a:rPr lang="en-US" dirty="0" err="1"/>
              <a:t>realised</a:t>
            </a:r>
            <a:r>
              <a:rPr lang="en-US" dirty="0"/>
              <a:t> that they had a lack of long-term goals and what they wanted to achieve. Before meeting with more potential investors and clients, they decided to create a vision, mission, and set of core values. They decided on the following: </a:t>
            </a:r>
            <a:endParaRPr dirty="0"/>
          </a:p>
          <a:p>
            <a:pPr marL="171450" marR="0" lvl="0" indent="-171450" algn="l" rtl="0">
              <a:lnSpc>
                <a:spcPct val="100000"/>
              </a:lnSpc>
              <a:spcBef>
                <a:spcPts val="0"/>
              </a:spcBef>
              <a:spcAft>
                <a:spcPts val="0"/>
              </a:spcAft>
              <a:buClr>
                <a:srgbClr val="000000"/>
              </a:buClr>
              <a:buSzPts val="1100"/>
              <a:buFont typeface="Arial"/>
              <a:buChar char="●"/>
            </a:pPr>
            <a:r>
              <a:rPr lang="en-US" dirty="0"/>
              <a:t>Vision: </a:t>
            </a:r>
            <a:r>
              <a:rPr lang="en-US" sz="1100" dirty="0"/>
              <a:t>To bring clean, reliable energy to all</a:t>
            </a:r>
            <a:endParaRPr dirty="0"/>
          </a:p>
          <a:p>
            <a:pPr marL="628650" marR="0" lvl="1" indent="-171450" algn="l" rtl="0">
              <a:lnSpc>
                <a:spcPct val="100000"/>
              </a:lnSpc>
              <a:spcBef>
                <a:spcPts val="0"/>
              </a:spcBef>
              <a:spcAft>
                <a:spcPts val="0"/>
              </a:spcAft>
              <a:buClr>
                <a:srgbClr val="000000"/>
              </a:buClr>
              <a:buSzPts val="1100"/>
              <a:buFont typeface="Arial"/>
              <a:buChar char="●"/>
            </a:pPr>
            <a:r>
              <a:rPr lang="en-US" sz="1100" dirty="0"/>
              <a:t>This seemed appropriate because they were trying to ensure that everyone had access, and that would be a good way to drive their strategy</a:t>
            </a:r>
            <a:endParaRPr dirty="0"/>
          </a:p>
          <a:p>
            <a:pPr marL="171450" marR="0" lvl="0" indent="-171450" algn="l" rtl="0">
              <a:lnSpc>
                <a:spcPct val="100000"/>
              </a:lnSpc>
              <a:spcBef>
                <a:spcPts val="0"/>
              </a:spcBef>
              <a:spcAft>
                <a:spcPts val="0"/>
              </a:spcAft>
              <a:buClr>
                <a:srgbClr val="000000"/>
              </a:buClr>
              <a:buSzPts val="1100"/>
              <a:buFont typeface="Arial"/>
              <a:buChar char="●"/>
            </a:pPr>
            <a:r>
              <a:rPr lang="en-US" dirty="0"/>
              <a:t>Mission: </a:t>
            </a:r>
            <a:r>
              <a:rPr lang="en-US" sz="1100" dirty="0"/>
              <a:t>We seek to be the global leader in solar panel installation and financing </a:t>
            </a:r>
            <a:endParaRPr dirty="0"/>
          </a:p>
          <a:p>
            <a:pPr marL="628650" marR="0" lvl="1" indent="-171450" algn="l" rtl="0">
              <a:lnSpc>
                <a:spcPct val="100000"/>
              </a:lnSpc>
              <a:spcBef>
                <a:spcPts val="0"/>
              </a:spcBef>
              <a:spcAft>
                <a:spcPts val="0"/>
              </a:spcAft>
              <a:buClr>
                <a:srgbClr val="000000"/>
              </a:buClr>
              <a:buSzPts val="1100"/>
              <a:buFont typeface="Arial"/>
              <a:buChar char="●"/>
            </a:pPr>
            <a:r>
              <a:rPr lang="en-US" dirty="0"/>
              <a:t>They specifically wanted to highlight that they are experts in installation and financing, to clearly communicate what they do to the market</a:t>
            </a:r>
            <a:endParaRPr dirty="0"/>
          </a:p>
          <a:p>
            <a:pPr marL="171450" marR="0" lvl="0" indent="-171450" algn="l" rtl="0">
              <a:lnSpc>
                <a:spcPct val="100000"/>
              </a:lnSpc>
              <a:spcBef>
                <a:spcPts val="0"/>
              </a:spcBef>
              <a:spcAft>
                <a:spcPts val="0"/>
              </a:spcAft>
              <a:buClr>
                <a:srgbClr val="000000"/>
              </a:buClr>
              <a:buSzPts val="1100"/>
              <a:buFont typeface="Arial"/>
              <a:buChar char="●"/>
            </a:pPr>
            <a:r>
              <a:rPr lang="en-US" dirty="0"/>
              <a:t>Core Values: </a:t>
            </a:r>
            <a:r>
              <a:rPr lang="en-US" sz="1100" dirty="0"/>
              <a:t>Integrity, Passion, Innovation</a:t>
            </a:r>
            <a:endParaRPr dirty="0"/>
          </a:p>
          <a:p>
            <a:pPr marL="628650" marR="0" lvl="1" indent="-171450" algn="l" rtl="0">
              <a:lnSpc>
                <a:spcPct val="100000"/>
              </a:lnSpc>
              <a:spcBef>
                <a:spcPts val="0"/>
              </a:spcBef>
              <a:spcAft>
                <a:spcPts val="0"/>
              </a:spcAft>
              <a:buClr>
                <a:srgbClr val="000000"/>
              </a:buClr>
              <a:buSzPts val="1100"/>
              <a:buFont typeface="Arial"/>
              <a:buChar char="●"/>
            </a:pPr>
            <a:r>
              <a:rPr lang="en-US" dirty="0"/>
              <a:t>The two women valued these three things above all else and viewed them as the key to success.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Take a moment, pause the video, and complete page 21 in your Entrepreneurship Workbook. What is your company’s vision, mission, and core values? How do you define your brand? How do you, as the leader, exhibit and showcase it to the market? </a:t>
            </a:r>
            <a:endParaRPr dirty="0"/>
          </a:p>
          <a:p>
            <a:pPr marL="0" lvl="0" indent="0" algn="l" rtl="0">
              <a:lnSpc>
                <a:spcPct val="100000"/>
              </a:lnSpc>
              <a:spcBef>
                <a:spcPts val="0"/>
              </a:spcBef>
              <a:spcAft>
                <a:spcPts val="0"/>
              </a:spcAft>
              <a:buSzPts val="1100"/>
              <a:buNone/>
            </a:pPr>
            <a:r>
              <a:rPr lang="en-US" dirty="0"/>
              <a:t>Welcome back. Hopefully, you now have a clear understanding of what you care about and how you want to present that to the market. </a:t>
            </a:r>
            <a:endParaRPr dirty="0"/>
          </a:p>
        </p:txBody>
      </p:sp>
      <p:sp>
        <p:nvSpPr>
          <p:cNvPr id="162" name="Google Shape;1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f88aeddc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8f88aeddc5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With a clear understanding of your vision, mission, core values, and brand, you will need to revisit your TAM. Use the guiding questions on page 22 of your Entrepreneurship Workbook to ensure that your TAM and early adopters are aligned with your mission and your pricing structure from Session 7. Go ahead and pause the video now. </a:t>
            </a:r>
            <a:endParaRPr/>
          </a:p>
          <a:p>
            <a:pPr marL="0" lvl="0" indent="0" algn="l" rtl="0">
              <a:lnSpc>
                <a:spcPct val="100000"/>
              </a:lnSpc>
              <a:spcBef>
                <a:spcPts val="0"/>
              </a:spcBef>
              <a:spcAft>
                <a:spcPts val="0"/>
              </a:spcAft>
              <a:buSzPts val="1100"/>
              <a:buNone/>
            </a:pPr>
            <a:r>
              <a:rPr lang="en-US"/>
              <a:t>Congratulations, you are well on your way to creating a strong brand with a robust go-to-market strategy.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The next step is to think through how you will reach your customers. To do so, you need a strong marketing plan. Creating it can be broken down into six steps:</a:t>
            </a:r>
            <a:endParaRPr dirty="0"/>
          </a:p>
          <a:p>
            <a:pPr marL="171450" lvl="0" indent="-171450" algn="l" rtl="0">
              <a:lnSpc>
                <a:spcPct val="100000"/>
              </a:lnSpc>
              <a:spcBef>
                <a:spcPts val="0"/>
              </a:spcBef>
              <a:spcAft>
                <a:spcPts val="0"/>
              </a:spcAft>
              <a:buSzPts val="1100"/>
              <a:buChar char="●"/>
            </a:pPr>
            <a:r>
              <a:rPr lang="en-US" dirty="0"/>
              <a:t>Goals: Based on your vision, mission, TAM, and early adopters, what do you hope to achieve through this campaign?</a:t>
            </a:r>
            <a:endParaRPr dirty="0"/>
          </a:p>
          <a:p>
            <a:pPr marL="171450" lvl="0" indent="-171450" algn="l" rtl="0">
              <a:lnSpc>
                <a:spcPct val="100000"/>
              </a:lnSpc>
              <a:spcBef>
                <a:spcPts val="0"/>
              </a:spcBef>
              <a:spcAft>
                <a:spcPts val="0"/>
              </a:spcAft>
              <a:buSzPts val="1100"/>
              <a:buChar char="●"/>
            </a:pPr>
            <a:r>
              <a:rPr lang="en-US" dirty="0"/>
              <a:t>Timeline: How long will it take to plan in detail and then execute? </a:t>
            </a:r>
            <a:endParaRPr dirty="0"/>
          </a:p>
          <a:p>
            <a:pPr marL="171450" lvl="0" indent="-171450" algn="l" rtl="0">
              <a:lnSpc>
                <a:spcPct val="100000"/>
              </a:lnSpc>
              <a:spcBef>
                <a:spcPts val="0"/>
              </a:spcBef>
              <a:spcAft>
                <a:spcPts val="0"/>
              </a:spcAft>
              <a:buSzPts val="1100"/>
              <a:buChar char="●"/>
            </a:pPr>
            <a:r>
              <a:rPr lang="en-US" dirty="0"/>
              <a:t>Milestones: What are the major objectives to be achieved along the way? How will you measure them?</a:t>
            </a:r>
            <a:endParaRPr dirty="0"/>
          </a:p>
          <a:p>
            <a:pPr marL="171450" lvl="0" indent="-171450" algn="l" rtl="0">
              <a:lnSpc>
                <a:spcPct val="100000"/>
              </a:lnSpc>
              <a:spcBef>
                <a:spcPts val="0"/>
              </a:spcBef>
              <a:spcAft>
                <a:spcPts val="0"/>
              </a:spcAft>
              <a:buSzPts val="1100"/>
              <a:buChar char="●"/>
            </a:pPr>
            <a:r>
              <a:rPr lang="en-US" dirty="0"/>
              <a:t>Budget: How much do you have to spend? How much should you spend? Think about the return on the investment in marketing assets </a:t>
            </a:r>
            <a:endParaRPr dirty="0"/>
          </a:p>
          <a:p>
            <a:pPr marL="171450" lvl="0" indent="-171450" algn="l" rtl="0">
              <a:lnSpc>
                <a:spcPct val="100000"/>
              </a:lnSpc>
              <a:spcBef>
                <a:spcPts val="0"/>
              </a:spcBef>
              <a:spcAft>
                <a:spcPts val="0"/>
              </a:spcAft>
              <a:buSzPts val="1100"/>
              <a:buChar char="●"/>
            </a:pPr>
            <a:r>
              <a:rPr lang="en-US" dirty="0"/>
              <a:t>Channels: Based on your TAM and early adopters, what is the best way to reach them? This will most likely need to be a mix and can include some paid and free channels</a:t>
            </a:r>
            <a:endParaRPr dirty="0"/>
          </a:p>
          <a:p>
            <a:pPr marL="171450" lvl="0" indent="-171450" algn="l" rtl="0">
              <a:lnSpc>
                <a:spcPct val="100000"/>
              </a:lnSpc>
              <a:spcBef>
                <a:spcPts val="0"/>
              </a:spcBef>
              <a:spcAft>
                <a:spcPts val="0"/>
              </a:spcAft>
              <a:buSzPts val="1100"/>
              <a:buChar char="●"/>
            </a:pPr>
            <a:r>
              <a:rPr lang="en-US" dirty="0"/>
              <a:t>Launch/Data Collection: Take your marketing plan to market. Make sure you have carefully incorporated your milestone KPIs and are actively tracking them to inform the success of the campaign and inform future decisions.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Go ahead and pause the video, then complete page 23 of your Entrepreneurship Workbook. You have accomplished a lot today.</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You have established what your company cares about and how it will communicate that to create value in the lives of your customers. Great work, and make sure to complete the appropriate sections of your Business Plan and Pitch Deck. In Session 9, we will use your TAM and pricing model to build your company’s budget and the operations to ensure you maintain it. Have a great rest of your day. </a:t>
            </a:r>
            <a:endParaRPr/>
          </a:p>
        </p:txBody>
      </p:sp>
      <p:sp>
        <p:nvSpPr>
          <p:cNvPr id="212" name="Google Shape;21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30"/>
          <p:cNvSpPr txBox="1">
            <a:spLocks noGrp="1"/>
          </p:cNvSpPr>
          <p:nvPr>
            <p:ph type="ctrTitle"/>
          </p:nvPr>
        </p:nvSpPr>
        <p:spPr>
          <a:xfrm>
            <a:off x="1154955" y="1447800"/>
            <a:ext cx="8825658" cy="33295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0"/>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600"/>
              <a:buNone/>
              <a:defRPr cap="none">
                <a:solidFill>
                  <a:schemeClr val="accent1"/>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a:endParaRPr/>
          </a:p>
        </p:txBody>
      </p:sp>
      <p:sp>
        <p:nvSpPr>
          <p:cNvPr id="20" name="Google Shape;20;p30"/>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0"/>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4"/>
        <p:cNvGrpSpPr/>
        <p:nvPr/>
      </p:nvGrpSpPr>
      <p:grpSpPr>
        <a:xfrm>
          <a:off x="0" y="0"/>
          <a:ext cx="0" cy="0"/>
          <a:chOff x="0" y="0"/>
          <a:chExt cx="0" cy="0"/>
        </a:xfrm>
      </p:grpSpPr>
      <p:sp>
        <p:nvSpPr>
          <p:cNvPr id="75" name="Google Shape;75;p39"/>
          <p:cNvSpPr txBox="1">
            <a:spLocks noGrp="1"/>
          </p:cNvSpPr>
          <p:nvPr>
            <p:ph type="title"/>
          </p:nvPr>
        </p:nvSpPr>
        <p:spPr>
          <a:xfrm>
            <a:off x="1154956" y="4800587"/>
            <a:ext cx="882565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9"/>
          <p:cNvSpPr>
            <a:spLocks noGrp="1"/>
          </p:cNvSpPr>
          <p:nvPr>
            <p:ph type="pic" idx="2"/>
          </p:nvPr>
        </p:nvSpPr>
        <p:spPr>
          <a:xfrm>
            <a:off x="1154955" y="685800"/>
            <a:ext cx="8825658" cy="3640666"/>
          </a:xfrm>
          <a:prstGeom prst="roundRect">
            <a:avLst>
              <a:gd name="adj" fmla="val 1858"/>
            </a:avLst>
          </a:prstGeom>
          <a:noFill/>
          <a:ln>
            <a:noFill/>
          </a:ln>
          <a:effectLst>
            <a:outerShdw blurRad="50800" dist="50800" dir="5400000" algn="tl" rotWithShape="0">
              <a:srgbClr val="000000">
                <a:alpha val="42745"/>
              </a:srgbClr>
            </a:outerShdw>
          </a:effectLst>
        </p:spPr>
      </p:sp>
      <p:sp>
        <p:nvSpPr>
          <p:cNvPr id="77" name="Google Shape;77;p39"/>
          <p:cNvSpPr txBox="1">
            <a:spLocks noGrp="1"/>
          </p:cNvSpPr>
          <p:nvPr>
            <p:ph type="body" idx="1"/>
          </p:nvPr>
        </p:nvSpPr>
        <p:spPr>
          <a:xfrm>
            <a:off x="1154956" y="5367325"/>
            <a:ext cx="8825656"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78" name="Google Shape;78;p39"/>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9"/>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1"/>
        <p:cNvGrpSpPr/>
        <p:nvPr/>
      </p:nvGrpSpPr>
      <p:grpSpPr>
        <a:xfrm>
          <a:off x="0" y="0"/>
          <a:ext cx="0" cy="0"/>
          <a:chOff x="0" y="0"/>
          <a:chExt cx="0" cy="0"/>
        </a:xfrm>
      </p:grpSpPr>
      <p:sp>
        <p:nvSpPr>
          <p:cNvPr id="82" name="Google Shape;82;p40"/>
          <p:cNvSpPr txBox="1">
            <a:spLocks noGrp="1"/>
          </p:cNvSpPr>
          <p:nvPr>
            <p:ph type="title"/>
          </p:nvPr>
        </p:nvSpPr>
        <p:spPr>
          <a:xfrm>
            <a:off x="1154954" y="1447800"/>
            <a:ext cx="8825659" cy="1981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0"/>
          <p:cNvSpPr txBox="1">
            <a:spLocks noGrp="1"/>
          </p:cNvSpPr>
          <p:nvPr>
            <p:ph type="body" idx="1"/>
          </p:nvPr>
        </p:nvSpPr>
        <p:spPr>
          <a:xfrm>
            <a:off x="1154954" y="3657600"/>
            <a:ext cx="8825659" cy="2362200"/>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4" name="Google Shape;84;p40"/>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0"/>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7"/>
        <p:cNvGrpSpPr/>
        <p:nvPr/>
      </p:nvGrpSpPr>
      <p:grpSpPr>
        <a:xfrm>
          <a:off x="0" y="0"/>
          <a:ext cx="0" cy="0"/>
          <a:chOff x="0" y="0"/>
          <a:chExt cx="0" cy="0"/>
        </a:xfrm>
      </p:grpSpPr>
      <p:sp>
        <p:nvSpPr>
          <p:cNvPr id="88" name="Google Shape;88;p41"/>
          <p:cNvSpPr txBox="1">
            <a:spLocks noGrp="1"/>
          </p:cNvSpPr>
          <p:nvPr>
            <p:ph type="title"/>
          </p:nvPr>
        </p:nvSpPr>
        <p:spPr>
          <a:xfrm>
            <a:off x="1574801" y="1447800"/>
            <a:ext cx="7999315" cy="232337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1"/>
          <p:cNvSpPr txBox="1">
            <a:spLocks noGrp="1"/>
          </p:cNvSpPr>
          <p:nvPr>
            <p:ph type="body" idx="1"/>
          </p:nvPr>
        </p:nvSpPr>
        <p:spPr>
          <a:xfrm>
            <a:off x="1930400" y="3771174"/>
            <a:ext cx="7385828" cy="34217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b="0" i="0" cap="small">
                <a:solidFill>
                  <a:schemeClr val="accent1"/>
                </a:solidFill>
                <a:latin typeface="Century Gothic"/>
                <a:ea typeface="Century Gothic"/>
                <a:cs typeface="Century Gothic"/>
                <a:sym typeface="Century Gothic"/>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0" name="Google Shape;90;p41"/>
          <p:cNvSpPr txBox="1">
            <a:spLocks noGrp="1"/>
          </p:cNvSpPr>
          <p:nvPr>
            <p:ph type="body" idx="2"/>
          </p:nvPr>
        </p:nvSpPr>
        <p:spPr>
          <a:xfrm>
            <a:off x="1154954" y="4350657"/>
            <a:ext cx="8825659" cy="1676400"/>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1" name="Google Shape;91;p41"/>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1"/>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p41"/>
          <p:cNvSpPr txBox="1"/>
          <p:nvPr/>
        </p:nvSpPr>
        <p:spPr>
          <a:xfrm>
            <a:off x="898295" y="971253"/>
            <a:ext cx="801912" cy="196977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200" b="0" i="0">
                <a:solidFill>
                  <a:schemeClr val="accent1"/>
                </a:solidFill>
                <a:latin typeface="Arial"/>
                <a:ea typeface="Arial"/>
                <a:cs typeface="Arial"/>
                <a:sym typeface="Arial"/>
              </a:rPr>
              <a:t>“</a:t>
            </a:r>
            <a:endParaRPr/>
          </a:p>
        </p:txBody>
      </p:sp>
      <p:sp>
        <p:nvSpPr>
          <p:cNvPr id="95" name="Google Shape;95;p41"/>
          <p:cNvSpPr txBox="1"/>
          <p:nvPr/>
        </p:nvSpPr>
        <p:spPr>
          <a:xfrm>
            <a:off x="9330490" y="2613787"/>
            <a:ext cx="801912" cy="196977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200" b="0" i="0">
                <a:solidFill>
                  <a:schemeClr val="accent1"/>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6"/>
        <p:cNvGrpSpPr/>
        <p:nvPr/>
      </p:nvGrpSpPr>
      <p:grpSpPr>
        <a:xfrm>
          <a:off x="0" y="0"/>
          <a:ext cx="0" cy="0"/>
          <a:chOff x="0" y="0"/>
          <a:chExt cx="0" cy="0"/>
        </a:xfrm>
      </p:grpSpPr>
      <p:sp>
        <p:nvSpPr>
          <p:cNvPr id="97" name="Google Shape;97;p42"/>
          <p:cNvSpPr txBox="1">
            <a:spLocks noGrp="1"/>
          </p:cNvSpPr>
          <p:nvPr>
            <p:ph type="title"/>
          </p:nvPr>
        </p:nvSpPr>
        <p:spPr>
          <a:xfrm>
            <a:off x="1154954" y="3124201"/>
            <a:ext cx="8825659" cy="165318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2"/>
          <p:cNvSpPr txBox="1">
            <a:spLocks noGrp="1"/>
          </p:cNvSpPr>
          <p:nvPr>
            <p:ph type="body" idx="1"/>
          </p:nvPr>
        </p:nvSpPr>
        <p:spPr>
          <a:xfrm>
            <a:off x="1154955" y="4777381"/>
            <a:ext cx="882565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cap="none">
                <a:solidFill>
                  <a:schemeClr val="accent1"/>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99" name="Google Shape;99;p42"/>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2"/>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2"/>
        <p:cNvGrpSpPr/>
        <p:nvPr/>
      </p:nvGrpSpPr>
      <p:grpSpPr>
        <a:xfrm>
          <a:off x="0" y="0"/>
          <a:ext cx="0" cy="0"/>
          <a:chOff x="0" y="0"/>
          <a:chExt cx="0" cy="0"/>
        </a:xfrm>
      </p:grpSpPr>
      <p:sp>
        <p:nvSpPr>
          <p:cNvPr id="103" name="Google Shape;103;p4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3"/>
          <p:cNvSpPr txBox="1">
            <a:spLocks noGrp="1"/>
          </p:cNvSpPr>
          <p:nvPr>
            <p:ph type="body" idx="1"/>
          </p:nvPr>
        </p:nvSpPr>
        <p:spPr>
          <a:xfrm>
            <a:off x="632947" y="1981200"/>
            <a:ext cx="294686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05" name="Google Shape;105;p43"/>
          <p:cNvSpPr txBox="1">
            <a:spLocks noGrp="1"/>
          </p:cNvSpPr>
          <p:nvPr>
            <p:ph type="body" idx="2"/>
          </p:nvPr>
        </p:nvSpPr>
        <p:spPr>
          <a:xfrm>
            <a:off x="652463" y="2667000"/>
            <a:ext cx="2927350" cy="358933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06" name="Google Shape;106;p43"/>
          <p:cNvSpPr txBox="1">
            <a:spLocks noGrp="1"/>
          </p:cNvSpPr>
          <p:nvPr>
            <p:ph type="body" idx="3"/>
          </p:nvPr>
        </p:nvSpPr>
        <p:spPr>
          <a:xfrm>
            <a:off x="3883659" y="1981200"/>
            <a:ext cx="2936241"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07" name="Google Shape;107;p43"/>
          <p:cNvSpPr txBox="1">
            <a:spLocks noGrp="1"/>
          </p:cNvSpPr>
          <p:nvPr>
            <p:ph type="body" idx="4"/>
          </p:nvPr>
        </p:nvSpPr>
        <p:spPr>
          <a:xfrm>
            <a:off x="3873106" y="2667000"/>
            <a:ext cx="2946794" cy="358933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08" name="Google Shape;108;p43"/>
          <p:cNvSpPr txBox="1">
            <a:spLocks noGrp="1"/>
          </p:cNvSpPr>
          <p:nvPr>
            <p:ph type="body" idx="5"/>
          </p:nvPr>
        </p:nvSpPr>
        <p:spPr>
          <a:xfrm>
            <a:off x="7124700" y="1981200"/>
            <a:ext cx="293211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09" name="Google Shape;109;p43"/>
          <p:cNvSpPr txBox="1">
            <a:spLocks noGrp="1"/>
          </p:cNvSpPr>
          <p:nvPr>
            <p:ph type="body" idx="6"/>
          </p:nvPr>
        </p:nvSpPr>
        <p:spPr>
          <a:xfrm>
            <a:off x="7124700" y="2667000"/>
            <a:ext cx="2932113" cy="358933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10" name="Google Shape;110;p43"/>
          <p:cNvCxnSpPr/>
          <p:nvPr/>
        </p:nvCxnSpPr>
        <p:spPr>
          <a:xfrm>
            <a:off x="3726142" y="2133600"/>
            <a:ext cx="0" cy="39624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111" name="Google Shape;111;p43"/>
          <p:cNvCxnSpPr/>
          <p:nvPr/>
        </p:nvCxnSpPr>
        <p:spPr>
          <a:xfrm>
            <a:off x="6962227" y="2133600"/>
            <a:ext cx="0" cy="3966882"/>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112" name="Google Shape;112;p43"/>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3"/>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5"/>
        <p:cNvGrpSpPr/>
        <p:nvPr/>
      </p:nvGrpSpPr>
      <p:grpSpPr>
        <a:xfrm>
          <a:off x="0" y="0"/>
          <a:ext cx="0" cy="0"/>
          <a:chOff x="0" y="0"/>
          <a:chExt cx="0" cy="0"/>
        </a:xfrm>
      </p:grpSpPr>
      <p:sp>
        <p:nvSpPr>
          <p:cNvPr id="116" name="Google Shape;116;p44"/>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4"/>
          <p:cNvSpPr txBox="1">
            <a:spLocks noGrp="1"/>
          </p:cNvSpPr>
          <p:nvPr>
            <p:ph type="body" idx="1"/>
          </p:nvPr>
        </p:nvSpPr>
        <p:spPr>
          <a:xfrm>
            <a:off x="652463" y="4250949"/>
            <a:ext cx="2940050"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8" name="Google Shape;118;p44"/>
          <p:cNvSpPr>
            <a:spLocks noGrp="1"/>
          </p:cNvSpPr>
          <p:nvPr>
            <p:ph type="pic" idx="2"/>
          </p:nvPr>
        </p:nvSpPr>
        <p:spPr>
          <a:xfrm>
            <a:off x="652463" y="2209800"/>
            <a:ext cx="2940050"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19" name="Google Shape;119;p44"/>
          <p:cNvSpPr txBox="1">
            <a:spLocks noGrp="1"/>
          </p:cNvSpPr>
          <p:nvPr>
            <p:ph type="body" idx="3"/>
          </p:nvPr>
        </p:nvSpPr>
        <p:spPr>
          <a:xfrm>
            <a:off x="652463" y="4827211"/>
            <a:ext cx="2940050" cy="65918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0" name="Google Shape;120;p44"/>
          <p:cNvSpPr txBox="1">
            <a:spLocks noGrp="1"/>
          </p:cNvSpPr>
          <p:nvPr>
            <p:ph type="body" idx="4"/>
          </p:nvPr>
        </p:nvSpPr>
        <p:spPr>
          <a:xfrm>
            <a:off x="3889375" y="4250949"/>
            <a:ext cx="2930525"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1" name="Google Shape;121;p44"/>
          <p:cNvSpPr>
            <a:spLocks noGrp="1"/>
          </p:cNvSpPr>
          <p:nvPr>
            <p:ph type="pic" idx="5"/>
          </p:nvPr>
        </p:nvSpPr>
        <p:spPr>
          <a:xfrm>
            <a:off x="3889374" y="2209800"/>
            <a:ext cx="2930525"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22" name="Google Shape;122;p44"/>
          <p:cNvSpPr txBox="1">
            <a:spLocks noGrp="1"/>
          </p:cNvSpPr>
          <p:nvPr>
            <p:ph type="body" idx="6"/>
          </p:nvPr>
        </p:nvSpPr>
        <p:spPr>
          <a:xfrm>
            <a:off x="3888022" y="4827210"/>
            <a:ext cx="2934406" cy="65918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3" name="Google Shape;123;p44"/>
          <p:cNvSpPr txBox="1">
            <a:spLocks noGrp="1"/>
          </p:cNvSpPr>
          <p:nvPr>
            <p:ph type="body" idx="7"/>
          </p:nvPr>
        </p:nvSpPr>
        <p:spPr>
          <a:xfrm>
            <a:off x="7124700" y="4250949"/>
            <a:ext cx="293211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4" name="Google Shape;124;p44"/>
          <p:cNvSpPr>
            <a:spLocks noGrp="1"/>
          </p:cNvSpPr>
          <p:nvPr>
            <p:ph type="pic" idx="8"/>
          </p:nvPr>
        </p:nvSpPr>
        <p:spPr>
          <a:xfrm>
            <a:off x="7124699" y="2209800"/>
            <a:ext cx="2932113"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25" name="Google Shape;125;p44"/>
          <p:cNvSpPr txBox="1">
            <a:spLocks noGrp="1"/>
          </p:cNvSpPr>
          <p:nvPr>
            <p:ph type="body" idx="9"/>
          </p:nvPr>
        </p:nvSpPr>
        <p:spPr>
          <a:xfrm>
            <a:off x="7124575" y="4827208"/>
            <a:ext cx="2935997" cy="65918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26" name="Google Shape;126;p44"/>
          <p:cNvCxnSpPr/>
          <p:nvPr/>
        </p:nvCxnSpPr>
        <p:spPr>
          <a:xfrm>
            <a:off x="3726142" y="2133600"/>
            <a:ext cx="0" cy="39624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127" name="Google Shape;127;p44"/>
          <p:cNvCxnSpPr/>
          <p:nvPr/>
        </p:nvCxnSpPr>
        <p:spPr>
          <a:xfrm>
            <a:off x="6962227" y="2133600"/>
            <a:ext cx="0" cy="3966882"/>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128" name="Google Shape;128;p4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4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4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45"/>
          <p:cNvSpPr txBox="1">
            <a:spLocks noGrp="1"/>
          </p:cNvSpPr>
          <p:nvPr>
            <p:ph type="body" idx="1"/>
          </p:nvPr>
        </p:nvSpPr>
        <p:spPr>
          <a:xfrm rot="5400000">
            <a:off x="3478842" y="-322612"/>
            <a:ext cx="4195481" cy="8946541"/>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4" name="Google Shape;134;p4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4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4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46"/>
          <p:cNvSpPr txBox="1">
            <a:spLocks noGrp="1"/>
          </p:cNvSpPr>
          <p:nvPr>
            <p:ph type="title"/>
          </p:nvPr>
        </p:nvSpPr>
        <p:spPr>
          <a:xfrm rot="5400000">
            <a:off x="6267450" y="2466975"/>
            <a:ext cx="5826125" cy="17526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46"/>
          <p:cNvSpPr txBox="1">
            <a:spLocks noGrp="1"/>
          </p:cNvSpPr>
          <p:nvPr>
            <p:ph type="body" idx="1"/>
          </p:nvPr>
        </p:nvSpPr>
        <p:spPr>
          <a:xfrm rot="5400000">
            <a:off x="1679576" y="-139699"/>
            <a:ext cx="5368924" cy="7423149"/>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0" name="Google Shape;140;p4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4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4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31"/>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6" name="Google Shape;26;p31"/>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1"/>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32"/>
          <p:cNvSpPr txBox="1">
            <a:spLocks noGrp="1"/>
          </p:cNvSpPr>
          <p:nvPr>
            <p:ph type="title"/>
          </p:nvPr>
        </p:nvSpPr>
        <p:spPr>
          <a:xfrm>
            <a:off x="1154956" y="2861733"/>
            <a:ext cx="8825657" cy="191564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body" idx="1"/>
          </p:nvPr>
        </p:nvSpPr>
        <p:spPr>
          <a:xfrm>
            <a:off x="1154955" y="4777381"/>
            <a:ext cx="882565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cap="none">
                <a:solidFill>
                  <a:schemeClr val="accent1"/>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32" name="Google Shape;32;p32"/>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2"/>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3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3"/>
          <p:cNvSpPr txBox="1">
            <a:spLocks noGrp="1"/>
          </p:cNvSpPr>
          <p:nvPr>
            <p:ph type="body" idx="1"/>
          </p:nvPr>
        </p:nvSpPr>
        <p:spPr>
          <a:xfrm>
            <a:off x="1103312" y="2060575"/>
            <a:ext cx="4396339" cy="419576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38" name="Google Shape;38;p33"/>
          <p:cNvSpPr txBox="1">
            <a:spLocks noGrp="1"/>
          </p:cNvSpPr>
          <p:nvPr>
            <p:ph type="body" idx="2"/>
          </p:nvPr>
        </p:nvSpPr>
        <p:spPr>
          <a:xfrm>
            <a:off x="5654493" y="2056092"/>
            <a:ext cx="4396341" cy="4200245"/>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39" name="Google Shape;39;p33"/>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3"/>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34"/>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4"/>
          <p:cNvSpPr txBox="1">
            <a:spLocks noGrp="1"/>
          </p:cNvSpPr>
          <p:nvPr>
            <p:ph type="body" idx="1"/>
          </p:nvPr>
        </p:nvSpPr>
        <p:spPr>
          <a:xfrm>
            <a:off x="1103313" y="1905000"/>
            <a:ext cx="439633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45" name="Google Shape;45;p34"/>
          <p:cNvSpPr txBox="1">
            <a:spLocks noGrp="1"/>
          </p:cNvSpPr>
          <p:nvPr>
            <p:ph type="body" idx="2"/>
          </p:nvPr>
        </p:nvSpPr>
        <p:spPr>
          <a:xfrm>
            <a:off x="1103312" y="2514600"/>
            <a:ext cx="4396339" cy="374173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46" name="Google Shape;46;p34"/>
          <p:cNvSpPr txBox="1">
            <a:spLocks noGrp="1"/>
          </p:cNvSpPr>
          <p:nvPr>
            <p:ph type="body" idx="3"/>
          </p:nvPr>
        </p:nvSpPr>
        <p:spPr>
          <a:xfrm>
            <a:off x="5654495" y="1905000"/>
            <a:ext cx="439633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47" name="Google Shape;47;p34"/>
          <p:cNvSpPr txBox="1">
            <a:spLocks noGrp="1"/>
          </p:cNvSpPr>
          <p:nvPr>
            <p:ph type="body" idx="4"/>
          </p:nvPr>
        </p:nvSpPr>
        <p:spPr>
          <a:xfrm>
            <a:off x="5654495" y="2514600"/>
            <a:ext cx="4396339" cy="374173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48" name="Google Shape;48;p3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3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3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37"/>
          <p:cNvSpPr txBox="1">
            <a:spLocks noGrp="1"/>
          </p:cNvSpPr>
          <p:nvPr>
            <p:ph type="title"/>
          </p:nvPr>
        </p:nvSpPr>
        <p:spPr>
          <a:xfrm>
            <a:off x="1154954" y="1447800"/>
            <a:ext cx="3401064" cy="1447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7"/>
          <p:cNvSpPr txBox="1">
            <a:spLocks noGrp="1"/>
          </p:cNvSpPr>
          <p:nvPr>
            <p:ph type="body" idx="1"/>
          </p:nvPr>
        </p:nvSpPr>
        <p:spPr>
          <a:xfrm>
            <a:off x="4784616" y="1447800"/>
            <a:ext cx="5195997" cy="4572000"/>
          </a:xfrm>
          <a:prstGeom prst="rect">
            <a:avLst/>
          </a:prstGeom>
          <a:noFill/>
          <a:ln>
            <a:noFill/>
          </a:ln>
        </p:spPr>
        <p:txBody>
          <a:bodyPr spcFirstLastPara="1" wrap="square" lIns="91425" tIns="45700" rIns="91425" bIns="45700" anchor="ctr" anchorCtr="0">
            <a:normAutofit/>
          </a:bodyPr>
          <a:lstStyle>
            <a:lvl1pPr marL="457200" lvl="0" indent="-330200" algn="l">
              <a:spcBef>
                <a:spcPts val="1000"/>
              </a:spcBef>
              <a:spcAft>
                <a:spcPts val="0"/>
              </a:spcAft>
              <a:buSzPts val="1600"/>
              <a:buChar char="►"/>
              <a:defRPr sz="2000"/>
            </a:lvl1pPr>
            <a:lvl2pPr marL="914400" lvl="1" indent="-320040" algn="l">
              <a:spcBef>
                <a:spcPts val="1000"/>
              </a:spcBef>
              <a:spcAft>
                <a:spcPts val="0"/>
              </a:spcAft>
              <a:buSzPts val="1440"/>
              <a:buChar char="►"/>
              <a:defRPr sz="1800"/>
            </a:lvl2pPr>
            <a:lvl3pPr marL="1371600" lvl="2" indent="-309880" algn="l">
              <a:spcBef>
                <a:spcPts val="1000"/>
              </a:spcBef>
              <a:spcAft>
                <a:spcPts val="0"/>
              </a:spcAft>
              <a:buSzPts val="1280"/>
              <a:buChar char="►"/>
              <a:defRPr sz="1600"/>
            </a:lvl3pPr>
            <a:lvl4pPr marL="1828800" lvl="3" indent="-299719" algn="l">
              <a:spcBef>
                <a:spcPts val="1000"/>
              </a:spcBef>
              <a:spcAft>
                <a:spcPts val="0"/>
              </a:spcAft>
              <a:buSzPts val="1120"/>
              <a:buChar char="►"/>
              <a:defRPr sz="1400"/>
            </a:lvl4pPr>
            <a:lvl5pPr marL="2286000" lvl="4" indent="-299720" algn="l">
              <a:spcBef>
                <a:spcPts val="1000"/>
              </a:spcBef>
              <a:spcAft>
                <a:spcPts val="0"/>
              </a:spcAft>
              <a:buSzPts val="1120"/>
              <a:buChar char="►"/>
              <a:defRPr sz="1400"/>
            </a:lvl5pPr>
            <a:lvl6pPr marL="2743200" lvl="5" indent="-299720" algn="l">
              <a:spcBef>
                <a:spcPts val="1000"/>
              </a:spcBef>
              <a:spcAft>
                <a:spcPts val="0"/>
              </a:spcAft>
              <a:buSzPts val="1120"/>
              <a:buChar char="►"/>
              <a:defRPr sz="1400"/>
            </a:lvl6pPr>
            <a:lvl7pPr marL="3200400" lvl="6" indent="-299720" algn="l">
              <a:spcBef>
                <a:spcPts val="1000"/>
              </a:spcBef>
              <a:spcAft>
                <a:spcPts val="0"/>
              </a:spcAft>
              <a:buSzPts val="1120"/>
              <a:buChar char="►"/>
              <a:defRPr sz="1400"/>
            </a:lvl7pPr>
            <a:lvl8pPr marL="3657600" lvl="7" indent="-299720" algn="l">
              <a:spcBef>
                <a:spcPts val="1000"/>
              </a:spcBef>
              <a:spcAft>
                <a:spcPts val="0"/>
              </a:spcAft>
              <a:buSzPts val="1120"/>
              <a:buChar char="►"/>
              <a:defRPr sz="1400"/>
            </a:lvl8pPr>
            <a:lvl9pPr marL="4114800" lvl="8" indent="-299720" algn="l">
              <a:spcBef>
                <a:spcPts val="1000"/>
              </a:spcBef>
              <a:spcAft>
                <a:spcPts val="0"/>
              </a:spcAft>
              <a:buSzPts val="1120"/>
              <a:buChar char="►"/>
              <a:defRPr sz="1400"/>
            </a:lvl9pPr>
          </a:lstStyle>
          <a:p>
            <a:endParaRPr/>
          </a:p>
        </p:txBody>
      </p:sp>
      <p:sp>
        <p:nvSpPr>
          <p:cNvPr id="63" name="Google Shape;63;p37"/>
          <p:cNvSpPr txBox="1">
            <a:spLocks noGrp="1"/>
          </p:cNvSpPr>
          <p:nvPr>
            <p:ph type="body" idx="2"/>
          </p:nvPr>
        </p:nvSpPr>
        <p:spPr>
          <a:xfrm>
            <a:off x="1154954" y="3129280"/>
            <a:ext cx="3401063" cy="289559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64" name="Google Shape;64;p37"/>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38"/>
          <p:cNvSpPr txBox="1">
            <a:spLocks noGrp="1"/>
          </p:cNvSpPr>
          <p:nvPr>
            <p:ph type="title"/>
          </p:nvPr>
        </p:nvSpPr>
        <p:spPr>
          <a:xfrm>
            <a:off x="1153907" y="1854192"/>
            <a:ext cx="5092906" cy="157480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600"/>
              <a:buFont typeface="Century Gothic"/>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8"/>
          <p:cNvSpPr>
            <a:spLocks noGrp="1"/>
          </p:cNvSpPr>
          <p:nvPr>
            <p:ph type="pic" idx="2"/>
          </p:nvPr>
        </p:nvSpPr>
        <p:spPr>
          <a:xfrm>
            <a:off x="6949546" y="1143000"/>
            <a:ext cx="3200400" cy="4572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70" name="Google Shape;70;p38"/>
          <p:cNvSpPr txBox="1">
            <a:spLocks noGrp="1"/>
          </p:cNvSpPr>
          <p:nvPr>
            <p:ph type="body" idx="1"/>
          </p:nvPr>
        </p:nvSpPr>
        <p:spPr>
          <a:xfrm>
            <a:off x="1154954" y="3657600"/>
            <a:ext cx="5084979" cy="13716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71" name="Google Shape;71;p38"/>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8"/>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pic>
        <p:nvPicPr>
          <p:cNvPr id="6" name="Google Shape;6;p29"/>
          <p:cNvPicPr preferRelativeResize="0"/>
          <p:nvPr/>
        </p:nvPicPr>
        <p:blipFill rotWithShape="1">
          <a:blip r:embed="rId20">
            <a:alphaModFix/>
          </a:blip>
          <a:srcRect l="3613"/>
          <a:stretch/>
        </p:blipFill>
        <p:spPr>
          <a:xfrm>
            <a:off x="0" y="2669685"/>
            <a:ext cx="4037012" cy="4188315"/>
          </a:xfrm>
          <a:prstGeom prst="rect">
            <a:avLst/>
          </a:prstGeom>
          <a:noFill/>
          <a:ln>
            <a:noFill/>
          </a:ln>
        </p:spPr>
      </p:pic>
      <p:pic>
        <p:nvPicPr>
          <p:cNvPr id="7" name="Google Shape;7;p29"/>
          <p:cNvPicPr preferRelativeResize="0"/>
          <p:nvPr/>
        </p:nvPicPr>
        <p:blipFill rotWithShape="1">
          <a:blip r:embed="rId21">
            <a:alphaModFix/>
          </a:blip>
          <a:srcRect l="35640"/>
          <a:stretch/>
        </p:blipFill>
        <p:spPr>
          <a:xfrm>
            <a:off x="0" y="2892347"/>
            <a:ext cx="1522412" cy="2365453"/>
          </a:xfrm>
          <a:prstGeom prst="rect">
            <a:avLst/>
          </a:prstGeom>
          <a:noFill/>
          <a:ln>
            <a:noFill/>
          </a:ln>
        </p:spPr>
      </p:pic>
      <p:sp>
        <p:nvSpPr>
          <p:cNvPr id="8" name="Google Shape;8;p29"/>
          <p:cNvSpPr/>
          <p:nvPr/>
        </p:nvSpPr>
        <p:spPr>
          <a:xfrm>
            <a:off x="8609012" y="1676400"/>
            <a:ext cx="2819400" cy="2819400"/>
          </a:xfrm>
          <a:prstGeom prst="ellipse">
            <a:avLst/>
          </a:prstGeom>
          <a:gradFill>
            <a:gsLst>
              <a:gs pos="0">
                <a:srgbClr val="FAC867">
                  <a:alpha val="6666"/>
                </a:srgbClr>
              </a:gs>
              <a:gs pos="36000">
                <a:srgbClr val="FAC867">
                  <a:alpha val="5882"/>
                </a:srgbClr>
              </a:gs>
              <a:gs pos="69000">
                <a:srgbClr val="FAC867">
                  <a:alpha val="0"/>
                </a:srgbClr>
              </a:gs>
              <a:gs pos="100000">
                <a:srgbClr val="FAC86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9;p29"/>
          <p:cNvPicPr preferRelativeResize="0"/>
          <p:nvPr/>
        </p:nvPicPr>
        <p:blipFill rotWithShape="1">
          <a:blip r:embed="rId22">
            <a:alphaModFix/>
          </a:blip>
          <a:srcRect t="28713"/>
          <a:stretch/>
        </p:blipFill>
        <p:spPr>
          <a:xfrm>
            <a:off x="8000197" y="0"/>
            <a:ext cx="1603387" cy="1143000"/>
          </a:xfrm>
          <a:prstGeom prst="rect">
            <a:avLst/>
          </a:prstGeom>
          <a:noFill/>
          <a:ln>
            <a:noFill/>
          </a:ln>
        </p:spPr>
      </p:pic>
      <p:pic>
        <p:nvPicPr>
          <p:cNvPr id="10" name="Google Shape;10;p29"/>
          <p:cNvPicPr preferRelativeResize="0"/>
          <p:nvPr/>
        </p:nvPicPr>
        <p:blipFill rotWithShape="1">
          <a:blip r:embed="rId23">
            <a:alphaModFix/>
          </a:blip>
          <a:srcRect b="24199"/>
          <a:stretch/>
        </p:blipFill>
        <p:spPr>
          <a:xfrm>
            <a:off x="8609012" y="6092866"/>
            <a:ext cx="993734" cy="765134"/>
          </a:xfrm>
          <a:prstGeom prst="rect">
            <a:avLst/>
          </a:prstGeom>
          <a:noFill/>
          <a:ln>
            <a:noFill/>
          </a:ln>
        </p:spPr>
      </p:pic>
      <p:sp>
        <p:nvSpPr>
          <p:cNvPr id="11" name="Google Shape;11;p29"/>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3" name="Google Shape;13;p29"/>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1000"/>
              </a:spcBef>
              <a:spcAft>
                <a:spcPts val="0"/>
              </a:spcAft>
              <a:buClr>
                <a:schemeClr val="accent1"/>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1000"/>
              </a:spcBef>
              <a:spcAft>
                <a:spcPts val="0"/>
              </a:spcAft>
              <a:buClr>
                <a:schemeClr val="accent1"/>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spcBef>
                <a:spcPts val="1000"/>
              </a:spcBef>
              <a:spcAft>
                <a:spcPts val="0"/>
              </a:spcAft>
              <a:buClr>
                <a:schemeClr val="accent1"/>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29"/>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29"/>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 name="Google Shape;16;p2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L="0" marR="0" lvl="1" indent="0" algn="r" rtl="0">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2pPr>
            <a:lvl3pPr marL="0" marR="0" lvl="2" indent="0" algn="r" rtl="0">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3pPr>
            <a:lvl4pPr marL="0" marR="0" lvl="3" indent="0" algn="r" rtl="0">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4pPr>
            <a:lvl5pPr marL="0" marR="0" lvl="4" indent="0" algn="r" rtl="0">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5pPr>
            <a:lvl6pPr marL="0" marR="0" lvl="5" indent="0" algn="r" rtl="0">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6pPr>
            <a:lvl7pPr marL="0" marR="0" lvl="6" indent="0" algn="r" rtl="0">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7pPr>
            <a:lvl8pPr marL="0" marR="0" lvl="7" indent="0" algn="r" rtl="0">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8pPr>
            <a:lvl9pPr marL="0" marR="0" lvl="8" indent="0" algn="r" rtl="0">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424242"/>
            </a:gs>
            <a:gs pos="100000">
              <a:srgbClr val="010101"/>
            </a:gs>
          </a:gsLst>
          <a:path path="circle">
            <a:fillToRect l="50000" t="50000" r="50000" b="50000"/>
          </a:path>
          <a:tileRect/>
        </a:gradFill>
        <a:effectLst/>
      </p:bgPr>
    </p:bg>
    <p:spTree>
      <p:nvGrpSpPr>
        <p:cNvPr id="1" name="Shape 146"/>
        <p:cNvGrpSpPr/>
        <p:nvPr/>
      </p:nvGrpSpPr>
      <p:grpSpPr>
        <a:xfrm>
          <a:off x="0" y="0"/>
          <a:ext cx="0" cy="0"/>
          <a:chOff x="0" y="0"/>
          <a:chExt cx="0" cy="0"/>
        </a:xfrm>
      </p:grpSpPr>
      <p:pic>
        <p:nvPicPr>
          <p:cNvPr id="147" name="Google Shape;147;p1"/>
          <p:cNvPicPr preferRelativeResize="0"/>
          <p:nvPr/>
        </p:nvPicPr>
        <p:blipFill>
          <a:blip r:embed="rId5">
            <a:alphaModFix amt="30000"/>
          </a:blip>
          <a:stretch>
            <a:fillRect/>
          </a:stretch>
        </p:blipFill>
        <p:spPr>
          <a:xfrm>
            <a:off x="10800" y="0"/>
            <a:ext cx="12192000" cy="6858000"/>
          </a:xfrm>
          <a:prstGeom prst="rect">
            <a:avLst/>
          </a:prstGeom>
          <a:noFill/>
          <a:ln>
            <a:noFill/>
          </a:ln>
        </p:spPr>
      </p:pic>
      <p:sp>
        <p:nvSpPr>
          <p:cNvPr id="148" name="Google Shape;148;p1"/>
          <p:cNvSpPr txBox="1">
            <a:spLocks noGrp="1"/>
          </p:cNvSpPr>
          <p:nvPr>
            <p:ph type="ctrTitle"/>
          </p:nvPr>
        </p:nvSpPr>
        <p:spPr>
          <a:xfrm>
            <a:off x="669300" y="1859275"/>
            <a:ext cx="10875000" cy="3066600"/>
          </a:xfrm>
          <a:prstGeom prst="rect">
            <a:avLst/>
          </a:prstGeom>
          <a:noFill/>
          <a:ln>
            <a:noFill/>
          </a:ln>
        </p:spPr>
        <p:txBody>
          <a:bodyPr spcFirstLastPara="1" wrap="square" lIns="91425" tIns="45700" rIns="91425" bIns="45700" anchor="b" anchorCtr="0">
            <a:noAutofit/>
          </a:bodyPr>
          <a:lstStyle/>
          <a:p>
            <a:pPr marL="0" lvl="0" indent="0" algn="ctr" rtl="0">
              <a:lnSpc>
                <a:spcPct val="115000"/>
              </a:lnSpc>
              <a:spcBef>
                <a:spcPts val="0"/>
              </a:spcBef>
              <a:spcAft>
                <a:spcPts val="0"/>
              </a:spcAft>
              <a:buClr>
                <a:schemeClr val="dk1"/>
              </a:buClr>
              <a:buSzPts val="6667"/>
              <a:buFont typeface="Calibri"/>
              <a:buNone/>
            </a:pPr>
            <a:r>
              <a:rPr lang="en-US" sz="6000" b="1"/>
              <a:t>SESSION 8: BRAND, </a:t>
            </a:r>
            <a:br>
              <a:rPr lang="en-US" sz="6000" b="1"/>
            </a:br>
            <a:r>
              <a:rPr lang="en-US" sz="6000" b="1"/>
              <a:t>GO-TO-MARKET STRATEGY, AND MARKETING</a:t>
            </a:r>
            <a:endParaRPr sz="6000" b="1"/>
          </a:p>
        </p:txBody>
      </p:sp>
      <p:sp>
        <p:nvSpPr>
          <p:cNvPr id="150" name="Google Shape;150;p1"/>
          <p:cNvSpPr txBox="1"/>
          <p:nvPr/>
        </p:nvSpPr>
        <p:spPr>
          <a:xfrm>
            <a:off x="1764549" y="5124275"/>
            <a:ext cx="9110400" cy="13392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1200" b="0" i="0" u="none" strike="noStrike" cap="none">
                <a:solidFill>
                  <a:schemeClr val="lt1"/>
                </a:solidFill>
                <a:latin typeface="Century Gothic"/>
                <a:ea typeface="Century Gothic"/>
                <a:cs typeface="Century Gothic"/>
                <a:sym typeface="Century Gothic"/>
              </a:rPr>
              <a:t>Copyright Notice</a:t>
            </a:r>
            <a:endParaRPr>
              <a:solidFill>
                <a:schemeClr val="lt1"/>
              </a:solidFill>
            </a:endParaRPr>
          </a:p>
          <a:p>
            <a:pPr marL="0" marR="0" lvl="0" indent="0" algn="ctr" rtl="0">
              <a:lnSpc>
                <a:spcPct val="115000"/>
              </a:lnSpc>
              <a:spcBef>
                <a:spcPts val="0"/>
              </a:spcBef>
              <a:spcAft>
                <a:spcPts val="0"/>
              </a:spcAft>
              <a:buNone/>
            </a:pPr>
            <a:endParaRPr sz="1200">
              <a:solidFill>
                <a:schemeClr val="lt1"/>
              </a:solidFill>
              <a:latin typeface="Century Gothic"/>
              <a:ea typeface="Century Gothic"/>
              <a:cs typeface="Century Gothic"/>
              <a:sym typeface="Century Gothic"/>
            </a:endParaRPr>
          </a:p>
          <a:p>
            <a:pPr marL="0" marR="0" lvl="0" indent="0" algn="ctr" rtl="0">
              <a:lnSpc>
                <a:spcPct val="115000"/>
              </a:lnSpc>
              <a:spcBef>
                <a:spcPts val="0"/>
              </a:spcBef>
              <a:spcAft>
                <a:spcPts val="0"/>
              </a:spcAft>
              <a:buNone/>
            </a:pPr>
            <a:r>
              <a:rPr lang="en-US" sz="1200">
                <a:solidFill>
                  <a:schemeClr val="lt1"/>
                </a:solidFill>
                <a:latin typeface="Century Gothic"/>
                <a:ea typeface="Century Gothic"/>
                <a:cs typeface="Century Gothic"/>
                <a:sym typeface="Century Gothic"/>
              </a:rPr>
              <a:t>This presentation/document is protected by Nigerian Copyright laws. Reproduction and distribution of the presentation/document without the written permission of the owner is prohibited.</a:t>
            </a:r>
            <a:endParaRPr>
              <a:solidFill>
                <a:schemeClr val="lt1"/>
              </a:solidFill>
            </a:endParaRPr>
          </a:p>
          <a:p>
            <a:pPr marL="0" marR="0" lvl="0" indent="0" algn="ctr" rtl="0">
              <a:lnSpc>
                <a:spcPct val="115000"/>
              </a:lnSpc>
              <a:spcBef>
                <a:spcPts val="0"/>
              </a:spcBef>
              <a:spcAft>
                <a:spcPts val="0"/>
              </a:spcAft>
              <a:buNone/>
            </a:pPr>
            <a:endParaRPr sz="1200">
              <a:solidFill>
                <a:schemeClr val="lt1"/>
              </a:solidFill>
              <a:latin typeface="Century Gothic"/>
              <a:ea typeface="Century Gothic"/>
              <a:cs typeface="Century Gothic"/>
              <a:sym typeface="Century Gothic"/>
            </a:endParaRPr>
          </a:p>
          <a:p>
            <a:pPr marL="0" marR="0" lvl="0" indent="0" algn="ctr" rtl="0">
              <a:lnSpc>
                <a:spcPct val="115000"/>
              </a:lnSpc>
              <a:spcBef>
                <a:spcPts val="0"/>
              </a:spcBef>
              <a:spcAft>
                <a:spcPts val="0"/>
              </a:spcAft>
              <a:buNone/>
            </a:pPr>
            <a:r>
              <a:rPr lang="en-US" sz="1200">
                <a:solidFill>
                  <a:schemeClr val="lt1"/>
                </a:solidFill>
                <a:latin typeface="Century Gothic"/>
                <a:ea typeface="Century Gothic"/>
                <a:cs typeface="Century Gothic"/>
                <a:sym typeface="Century Gothic"/>
              </a:rPr>
              <a:t>©️ 2022 Rising Tide Africa.</a:t>
            </a:r>
            <a:endParaRPr>
              <a:solidFill>
                <a:schemeClr val="lt1"/>
              </a:solidFill>
            </a:endParaRPr>
          </a:p>
        </p:txBody>
      </p:sp>
      <p:pic>
        <p:nvPicPr>
          <p:cNvPr id="151" name="Google Shape;151;p1"/>
          <p:cNvPicPr preferRelativeResize="0"/>
          <p:nvPr/>
        </p:nvPicPr>
        <p:blipFill>
          <a:blip r:embed="rId6">
            <a:alphaModFix/>
          </a:blip>
          <a:stretch>
            <a:fillRect/>
          </a:stretch>
        </p:blipFill>
        <p:spPr>
          <a:xfrm>
            <a:off x="4986347" y="436100"/>
            <a:ext cx="2240900" cy="1656000"/>
          </a:xfrm>
          <a:prstGeom prst="rect">
            <a:avLst/>
          </a:prstGeom>
          <a:noFill/>
          <a:ln>
            <a:noFill/>
          </a:ln>
        </p:spPr>
      </p:pic>
      <p:pic>
        <p:nvPicPr>
          <p:cNvPr id="2" name="Session 8- Brand, Go to Market Strategy, and Marketing">
            <a:hlinkClick r:id="" action="ppaction://media"/>
            <a:extLst>
              <a:ext uri="{FF2B5EF4-FFF2-40B4-BE49-F238E27FC236}">
                <a16:creationId xmlns:a16="http://schemas.microsoft.com/office/drawing/2014/main" id="{8905BE49-A57F-4F67-B12F-968267BD97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698" y="60442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2"/>
          <p:cNvSpPr txBox="1">
            <a:spLocks noGrp="1"/>
          </p:cNvSpPr>
          <p:nvPr>
            <p:ph type="body" idx="1"/>
          </p:nvPr>
        </p:nvSpPr>
        <p:spPr>
          <a:xfrm>
            <a:off x="773545" y="1981200"/>
            <a:ext cx="10515600" cy="3838539"/>
          </a:xfrm>
          <a:prstGeom prst="rect">
            <a:avLst/>
          </a:prstGeom>
          <a:noFill/>
          <a:ln>
            <a:noFill/>
          </a:ln>
        </p:spPr>
        <p:txBody>
          <a:bodyPr spcFirstLastPara="1" wrap="square" lIns="91425" tIns="45700" rIns="91425" bIns="45700" anchor="t" anchorCtr="0">
            <a:normAutofit fontScale="77500"/>
          </a:bodyPr>
          <a:lstStyle/>
          <a:p>
            <a:pPr marL="342900" marR="0" lvl="0" indent="-301752" algn="l" rtl="0">
              <a:lnSpc>
                <a:spcPct val="150000"/>
              </a:lnSpc>
              <a:spcBef>
                <a:spcPts val="0"/>
              </a:spcBef>
              <a:spcAft>
                <a:spcPts val="0"/>
              </a:spcAft>
              <a:buClr>
                <a:schemeClr val="dk1"/>
              </a:buClr>
              <a:buSzPct val="79999"/>
              <a:buFont typeface="Century Gothic"/>
              <a:buChar char="∙"/>
            </a:pPr>
            <a:r>
              <a:rPr lang="en-US" sz="3600">
                <a:solidFill>
                  <a:schemeClr val="dk1"/>
                </a:solidFill>
              </a:rPr>
              <a:t>Defined your vision, mission, and the values that will drive your brand</a:t>
            </a:r>
            <a:endParaRPr>
              <a:solidFill>
                <a:schemeClr val="dk1"/>
              </a:solidFill>
            </a:endParaRPr>
          </a:p>
          <a:p>
            <a:pPr marL="342900" marR="0" lvl="0" indent="-301752" algn="l" rtl="0">
              <a:lnSpc>
                <a:spcPct val="150000"/>
              </a:lnSpc>
              <a:spcBef>
                <a:spcPts val="0"/>
              </a:spcBef>
              <a:spcAft>
                <a:spcPts val="0"/>
              </a:spcAft>
              <a:buClr>
                <a:schemeClr val="dk1"/>
              </a:buClr>
              <a:buSzPct val="79999"/>
              <a:buFont typeface="Century Gothic"/>
              <a:buChar char="∙"/>
            </a:pPr>
            <a:r>
              <a:rPr lang="en-US" sz="3600">
                <a:solidFill>
                  <a:schemeClr val="dk1"/>
                </a:solidFill>
              </a:rPr>
              <a:t>Defined your personal and company brands</a:t>
            </a:r>
            <a:endParaRPr>
              <a:solidFill>
                <a:schemeClr val="dk1"/>
              </a:solidFill>
            </a:endParaRPr>
          </a:p>
          <a:p>
            <a:pPr marL="342900" marR="0" lvl="0" indent="-301752" algn="l" rtl="0">
              <a:lnSpc>
                <a:spcPct val="150000"/>
              </a:lnSpc>
              <a:spcBef>
                <a:spcPts val="0"/>
              </a:spcBef>
              <a:spcAft>
                <a:spcPts val="0"/>
              </a:spcAft>
              <a:buClr>
                <a:schemeClr val="dk1"/>
              </a:buClr>
              <a:buSzPct val="79999"/>
              <a:buFont typeface="Century Gothic"/>
              <a:buChar char="∙"/>
            </a:pPr>
            <a:r>
              <a:rPr lang="en-US" sz="3600">
                <a:solidFill>
                  <a:schemeClr val="dk1"/>
                </a:solidFill>
              </a:rPr>
              <a:t>Learned go-to-market best practices</a:t>
            </a:r>
            <a:endParaRPr>
              <a:solidFill>
                <a:schemeClr val="dk1"/>
              </a:solidFill>
            </a:endParaRPr>
          </a:p>
          <a:p>
            <a:pPr marL="342900" marR="0" lvl="0" indent="-301752" algn="l" rtl="0">
              <a:lnSpc>
                <a:spcPct val="150000"/>
              </a:lnSpc>
              <a:spcBef>
                <a:spcPts val="0"/>
              </a:spcBef>
              <a:spcAft>
                <a:spcPts val="0"/>
              </a:spcAft>
              <a:buClr>
                <a:schemeClr val="dk1"/>
              </a:buClr>
              <a:buSzPct val="79999"/>
              <a:buFont typeface="Century Gothic"/>
              <a:buChar char="∙"/>
            </a:pPr>
            <a:r>
              <a:rPr lang="en-US" sz="3600">
                <a:solidFill>
                  <a:schemeClr val="dk1"/>
                </a:solidFill>
              </a:rPr>
              <a:t>Determined the best go-to-market strategy for your firm</a:t>
            </a:r>
            <a:endParaRPr>
              <a:solidFill>
                <a:schemeClr val="dk1"/>
              </a:solidFill>
            </a:endParaRPr>
          </a:p>
          <a:p>
            <a:pPr marL="0" lvl="0" indent="0" algn="l" rtl="0">
              <a:lnSpc>
                <a:spcPct val="150000"/>
              </a:lnSpc>
              <a:spcBef>
                <a:spcPts val="800"/>
              </a:spcBef>
              <a:spcAft>
                <a:spcPts val="0"/>
              </a:spcAft>
              <a:buClr>
                <a:schemeClr val="dk1"/>
              </a:buClr>
              <a:buSzPct val="140000"/>
              <a:buNone/>
            </a:pPr>
            <a:endParaRPr>
              <a:solidFill>
                <a:schemeClr val="dk1"/>
              </a:solidFill>
            </a:endParaRPr>
          </a:p>
        </p:txBody>
      </p:sp>
      <p:pic>
        <p:nvPicPr>
          <p:cNvPr id="157" name="Google Shape;157;p2"/>
          <p:cNvPicPr preferRelativeResize="0"/>
          <p:nvPr/>
        </p:nvPicPr>
        <p:blipFill rotWithShape="1">
          <a:blip r:embed="rId3">
            <a:alphaModFix/>
          </a:blip>
          <a:srcRect/>
          <a:stretch/>
        </p:blipFill>
        <p:spPr>
          <a:xfrm>
            <a:off x="11633200" y="6299200"/>
            <a:ext cx="406400" cy="406400"/>
          </a:xfrm>
          <a:prstGeom prst="rect">
            <a:avLst/>
          </a:prstGeom>
          <a:noFill/>
          <a:ln>
            <a:noFill/>
          </a:ln>
        </p:spPr>
      </p:pic>
      <p:sp>
        <p:nvSpPr>
          <p:cNvPr id="158" name="Google Shape;158;p2"/>
          <p:cNvSpPr txBox="1"/>
          <p:nvPr/>
        </p:nvSpPr>
        <p:spPr>
          <a:xfrm>
            <a:off x="1972425" y="-3887"/>
            <a:ext cx="10219800" cy="1203600"/>
          </a:xfrm>
          <a:prstGeom prst="rect">
            <a:avLst/>
          </a:prstGeom>
          <a:solidFill>
            <a:srgbClr val="F5A40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3600">
                <a:solidFill>
                  <a:srgbClr val="EBEBEB"/>
                </a:solidFill>
                <a:latin typeface="Century Gothic"/>
                <a:ea typeface="Century Gothic"/>
                <a:cs typeface="Century Gothic"/>
                <a:sym typeface="Century Gothic"/>
              </a:rPr>
              <a:t>By the end of this session, you will have…</a:t>
            </a:r>
            <a:endParaRPr sz="3600">
              <a:solidFill>
                <a:srgbClr val="EBEBEB"/>
              </a:solidFill>
              <a:latin typeface="Century Gothic"/>
              <a:ea typeface="Century Gothic"/>
              <a:cs typeface="Century Gothic"/>
              <a:sym typeface="Century Gothic"/>
            </a:endParaRPr>
          </a:p>
        </p:txBody>
      </p:sp>
      <p:pic>
        <p:nvPicPr>
          <p:cNvPr id="159" name="Google Shape;159;p2"/>
          <p:cNvPicPr preferRelativeResize="0"/>
          <p:nvPr/>
        </p:nvPicPr>
        <p:blipFill>
          <a:blip r:embed="rId4">
            <a:alphaModFix/>
          </a:blip>
          <a:stretch>
            <a:fillRect/>
          </a:stretch>
        </p:blipFill>
        <p:spPr>
          <a:xfrm>
            <a:off x="0" y="0"/>
            <a:ext cx="1972434" cy="1195825"/>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pic>
        <p:nvPicPr>
          <p:cNvPr id="164" name="Google Shape;164;p3" descr="Bullseye"/>
          <p:cNvPicPr preferRelativeResize="0"/>
          <p:nvPr/>
        </p:nvPicPr>
        <p:blipFill rotWithShape="1">
          <a:blip r:embed="rId3">
            <a:alphaModFix/>
          </a:blip>
          <a:srcRect/>
          <a:stretch/>
        </p:blipFill>
        <p:spPr>
          <a:xfrm>
            <a:off x="5485558" y="1547478"/>
            <a:ext cx="1220883" cy="1220883"/>
          </a:xfrm>
          <a:prstGeom prst="rect">
            <a:avLst/>
          </a:prstGeom>
          <a:noFill/>
          <a:ln>
            <a:noFill/>
          </a:ln>
        </p:spPr>
      </p:pic>
      <p:pic>
        <p:nvPicPr>
          <p:cNvPr id="165" name="Google Shape;165;p3" descr="Eye"/>
          <p:cNvPicPr preferRelativeResize="0"/>
          <p:nvPr/>
        </p:nvPicPr>
        <p:blipFill rotWithShape="1">
          <a:blip r:embed="rId4">
            <a:alphaModFix/>
          </a:blip>
          <a:srcRect/>
          <a:stretch/>
        </p:blipFill>
        <p:spPr>
          <a:xfrm>
            <a:off x="1478344" y="1435537"/>
            <a:ext cx="1444765" cy="1444765"/>
          </a:xfrm>
          <a:prstGeom prst="rect">
            <a:avLst/>
          </a:prstGeom>
          <a:noFill/>
          <a:ln>
            <a:noFill/>
          </a:ln>
        </p:spPr>
      </p:pic>
      <p:pic>
        <p:nvPicPr>
          <p:cNvPr id="166" name="Google Shape;166;p3" descr="Children"/>
          <p:cNvPicPr preferRelativeResize="0"/>
          <p:nvPr/>
        </p:nvPicPr>
        <p:blipFill rotWithShape="1">
          <a:blip r:embed="rId5">
            <a:alphaModFix/>
          </a:blip>
          <a:srcRect/>
          <a:stretch/>
        </p:blipFill>
        <p:spPr>
          <a:xfrm>
            <a:off x="9362937" y="1482560"/>
            <a:ext cx="1350719" cy="1350719"/>
          </a:xfrm>
          <a:prstGeom prst="rect">
            <a:avLst/>
          </a:prstGeom>
          <a:noFill/>
          <a:ln>
            <a:noFill/>
          </a:ln>
        </p:spPr>
      </p:pic>
      <p:sp>
        <p:nvSpPr>
          <p:cNvPr id="167" name="Google Shape;167;p3"/>
          <p:cNvSpPr txBox="1"/>
          <p:nvPr/>
        </p:nvSpPr>
        <p:spPr>
          <a:xfrm>
            <a:off x="4717870" y="2854907"/>
            <a:ext cx="2706300" cy="19980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2000" b="1" u="sng">
                <a:solidFill>
                  <a:schemeClr val="dk1"/>
                </a:solidFill>
                <a:latin typeface="Century Gothic"/>
                <a:ea typeface="Century Gothic"/>
                <a:cs typeface="Century Gothic"/>
                <a:sym typeface="Century Gothic"/>
              </a:rPr>
              <a:t>Mission Statement</a:t>
            </a:r>
            <a:endParaRPr>
              <a:solidFill>
                <a:schemeClr val="dk1"/>
              </a:solidFill>
              <a:latin typeface="Century Gothic"/>
              <a:ea typeface="Century Gothic"/>
              <a:cs typeface="Century Gothic"/>
              <a:sym typeface="Century Gothic"/>
            </a:endParaRPr>
          </a:p>
          <a:p>
            <a:pPr marL="0" marR="0" lvl="0" indent="0" algn="ctr" rtl="0">
              <a:lnSpc>
                <a:spcPct val="115000"/>
              </a:lnSpc>
              <a:spcBef>
                <a:spcPts val="0"/>
              </a:spcBef>
              <a:spcAft>
                <a:spcPts val="0"/>
              </a:spcAft>
              <a:buNone/>
            </a:pPr>
            <a:r>
              <a:rPr lang="en-US" sz="1800">
                <a:solidFill>
                  <a:schemeClr val="dk1"/>
                </a:solidFill>
                <a:latin typeface="Century Gothic"/>
                <a:ea typeface="Century Gothic"/>
                <a:cs typeface="Century Gothic"/>
                <a:sym typeface="Century Gothic"/>
              </a:rPr>
              <a:t>States what a company needs to do to achieve the vision. More specific, but supports the vision</a:t>
            </a:r>
            <a:endParaRPr>
              <a:solidFill>
                <a:schemeClr val="dk1"/>
              </a:solidFill>
              <a:latin typeface="Century Gothic"/>
              <a:ea typeface="Century Gothic"/>
              <a:cs typeface="Century Gothic"/>
              <a:sym typeface="Century Gothic"/>
            </a:endParaRPr>
          </a:p>
        </p:txBody>
      </p:sp>
      <p:sp>
        <p:nvSpPr>
          <p:cNvPr id="168" name="Google Shape;168;p3"/>
          <p:cNvSpPr txBox="1"/>
          <p:nvPr/>
        </p:nvSpPr>
        <p:spPr>
          <a:xfrm>
            <a:off x="8599973" y="2854907"/>
            <a:ext cx="2706300" cy="16794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2000" b="1" u="sng">
                <a:solidFill>
                  <a:schemeClr val="dk1"/>
                </a:solidFill>
                <a:latin typeface="Century Gothic"/>
                <a:ea typeface="Century Gothic"/>
                <a:cs typeface="Century Gothic"/>
                <a:sym typeface="Century Gothic"/>
              </a:rPr>
              <a:t>Core Values</a:t>
            </a:r>
            <a:endParaRPr>
              <a:solidFill>
                <a:schemeClr val="dk1"/>
              </a:solidFill>
              <a:latin typeface="Century Gothic"/>
              <a:ea typeface="Century Gothic"/>
              <a:cs typeface="Century Gothic"/>
              <a:sym typeface="Century Gothic"/>
            </a:endParaRPr>
          </a:p>
          <a:p>
            <a:pPr marL="0" marR="0" lvl="0" indent="0" algn="ctr" rtl="0">
              <a:lnSpc>
                <a:spcPct val="115000"/>
              </a:lnSpc>
              <a:spcBef>
                <a:spcPts val="0"/>
              </a:spcBef>
              <a:spcAft>
                <a:spcPts val="0"/>
              </a:spcAft>
              <a:buNone/>
            </a:pPr>
            <a:r>
              <a:rPr lang="en-US" sz="1800">
                <a:solidFill>
                  <a:schemeClr val="dk1"/>
                </a:solidFill>
                <a:latin typeface="Century Gothic"/>
                <a:ea typeface="Century Gothic"/>
                <a:cs typeface="Century Gothic"/>
                <a:sym typeface="Century Gothic"/>
              </a:rPr>
              <a:t>States what the firm believes in and how its people are expected to behave</a:t>
            </a:r>
            <a:endParaRPr>
              <a:solidFill>
                <a:schemeClr val="dk1"/>
              </a:solidFill>
              <a:latin typeface="Century Gothic"/>
              <a:ea typeface="Century Gothic"/>
              <a:cs typeface="Century Gothic"/>
              <a:sym typeface="Century Gothic"/>
            </a:endParaRPr>
          </a:p>
        </p:txBody>
      </p:sp>
      <p:sp>
        <p:nvSpPr>
          <p:cNvPr id="169" name="Google Shape;169;p3"/>
          <p:cNvSpPr txBox="1"/>
          <p:nvPr/>
        </p:nvSpPr>
        <p:spPr>
          <a:xfrm>
            <a:off x="835767" y="2854907"/>
            <a:ext cx="2706300" cy="16794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2000" b="1" u="sng">
                <a:solidFill>
                  <a:schemeClr val="dk1"/>
                </a:solidFill>
                <a:latin typeface="Century Gothic"/>
                <a:ea typeface="Century Gothic"/>
                <a:cs typeface="Century Gothic"/>
                <a:sym typeface="Century Gothic"/>
              </a:rPr>
              <a:t>Vision Statement</a:t>
            </a:r>
            <a:endParaRPr>
              <a:solidFill>
                <a:schemeClr val="dk1"/>
              </a:solidFill>
              <a:latin typeface="Century Gothic"/>
              <a:ea typeface="Century Gothic"/>
              <a:cs typeface="Century Gothic"/>
              <a:sym typeface="Century Gothic"/>
            </a:endParaRPr>
          </a:p>
          <a:p>
            <a:pPr marL="0" marR="0" lvl="0" indent="0" algn="ctr" rtl="0">
              <a:lnSpc>
                <a:spcPct val="115000"/>
              </a:lnSpc>
              <a:spcBef>
                <a:spcPts val="0"/>
              </a:spcBef>
              <a:spcAft>
                <a:spcPts val="0"/>
              </a:spcAft>
              <a:buNone/>
            </a:pPr>
            <a:r>
              <a:rPr lang="en-US" sz="1800">
                <a:solidFill>
                  <a:schemeClr val="dk1"/>
                </a:solidFill>
                <a:latin typeface="Century Gothic"/>
                <a:ea typeface="Century Gothic"/>
                <a:cs typeface="Century Gothic"/>
                <a:sym typeface="Century Gothic"/>
              </a:rPr>
              <a:t>Summary of the organisation’s larger aspirations i.e., what it hopes to achieve</a:t>
            </a:r>
            <a:endParaRPr>
              <a:solidFill>
                <a:schemeClr val="dk1"/>
              </a:solidFill>
              <a:latin typeface="Century Gothic"/>
              <a:ea typeface="Century Gothic"/>
              <a:cs typeface="Century Gothic"/>
              <a:sym typeface="Century Gothic"/>
            </a:endParaRPr>
          </a:p>
        </p:txBody>
      </p:sp>
      <p:sp>
        <p:nvSpPr>
          <p:cNvPr id="170" name="Google Shape;170;p3"/>
          <p:cNvSpPr txBox="1"/>
          <p:nvPr/>
        </p:nvSpPr>
        <p:spPr>
          <a:xfrm>
            <a:off x="4717870" y="5036345"/>
            <a:ext cx="2706300" cy="16794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2000" b="1" u="sng">
                <a:solidFill>
                  <a:schemeClr val="dk1"/>
                </a:solidFill>
                <a:latin typeface="Century Gothic"/>
                <a:ea typeface="Century Gothic"/>
                <a:cs typeface="Century Gothic"/>
                <a:sym typeface="Century Gothic"/>
              </a:rPr>
              <a:t>Mission Statement</a:t>
            </a:r>
            <a:endParaRPr>
              <a:solidFill>
                <a:schemeClr val="dk1"/>
              </a:solidFill>
              <a:latin typeface="Century Gothic"/>
              <a:ea typeface="Century Gothic"/>
              <a:cs typeface="Century Gothic"/>
              <a:sym typeface="Century Gothic"/>
            </a:endParaRPr>
          </a:p>
          <a:p>
            <a:pPr marL="0" marR="0" lvl="0" indent="0" algn="ctr" rtl="0">
              <a:lnSpc>
                <a:spcPct val="115000"/>
              </a:lnSpc>
              <a:spcBef>
                <a:spcPts val="0"/>
              </a:spcBef>
              <a:spcAft>
                <a:spcPts val="0"/>
              </a:spcAft>
              <a:buNone/>
            </a:pPr>
            <a:r>
              <a:rPr lang="en-US" sz="1800">
                <a:solidFill>
                  <a:schemeClr val="dk1"/>
                </a:solidFill>
                <a:latin typeface="Century Gothic"/>
                <a:ea typeface="Century Gothic"/>
                <a:cs typeface="Century Gothic"/>
                <a:sym typeface="Century Gothic"/>
              </a:rPr>
              <a:t>We seek to be the global leader in solar panel installation and financing </a:t>
            </a:r>
            <a:endParaRPr>
              <a:solidFill>
                <a:schemeClr val="dk1"/>
              </a:solidFill>
              <a:latin typeface="Century Gothic"/>
              <a:ea typeface="Century Gothic"/>
              <a:cs typeface="Century Gothic"/>
              <a:sym typeface="Century Gothic"/>
            </a:endParaRPr>
          </a:p>
        </p:txBody>
      </p:sp>
      <p:sp>
        <p:nvSpPr>
          <p:cNvPr id="171" name="Google Shape;171;p3"/>
          <p:cNvSpPr txBox="1"/>
          <p:nvPr/>
        </p:nvSpPr>
        <p:spPr>
          <a:xfrm>
            <a:off x="8599973" y="5036345"/>
            <a:ext cx="2706300" cy="10419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2000" b="1" u="sng">
                <a:solidFill>
                  <a:schemeClr val="dk1"/>
                </a:solidFill>
                <a:latin typeface="Century Gothic"/>
                <a:ea typeface="Century Gothic"/>
                <a:cs typeface="Century Gothic"/>
                <a:sym typeface="Century Gothic"/>
              </a:rPr>
              <a:t>Core Values</a:t>
            </a:r>
            <a:endParaRPr>
              <a:solidFill>
                <a:schemeClr val="dk1"/>
              </a:solidFill>
              <a:latin typeface="Century Gothic"/>
              <a:ea typeface="Century Gothic"/>
              <a:cs typeface="Century Gothic"/>
              <a:sym typeface="Century Gothic"/>
            </a:endParaRPr>
          </a:p>
          <a:p>
            <a:pPr marL="0" marR="0" lvl="0" indent="0" algn="ctr" rtl="0">
              <a:lnSpc>
                <a:spcPct val="115000"/>
              </a:lnSpc>
              <a:spcBef>
                <a:spcPts val="0"/>
              </a:spcBef>
              <a:spcAft>
                <a:spcPts val="0"/>
              </a:spcAft>
              <a:buNone/>
            </a:pPr>
            <a:r>
              <a:rPr lang="en-US" sz="1800">
                <a:solidFill>
                  <a:schemeClr val="dk1"/>
                </a:solidFill>
                <a:latin typeface="Century Gothic"/>
                <a:ea typeface="Century Gothic"/>
                <a:cs typeface="Century Gothic"/>
                <a:sym typeface="Century Gothic"/>
              </a:rPr>
              <a:t>Integrity, Passion, Innovation</a:t>
            </a:r>
            <a:endParaRPr>
              <a:solidFill>
                <a:schemeClr val="dk1"/>
              </a:solidFill>
              <a:latin typeface="Century Gothic"/>
              <a:ea typeface="Century Gothic"/>
              <a:cs typeface="Century Gothic"/>
              <a:sym typeface="Century Gothic"/>
            </a:endParaRPr>
          </a:p>
        </p:txBody>
      </p:sp>
      <p:sp>
        <p:nvSpPr>
          <p:cNvPr id="172" name="Google Shape;172;p3"/>
          <p:cNvSpPr txBox="1"/>
          <p:nvPr/>
        </p:nvSpPr>
        <p:spPr>
          <a:xfrm>
            <a:off x="835767" y="5053937"/>
            <a:ext cx="2706300" cy="10419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2000" b="1" u="sng">
                <a:solidFill>
                  <a:schemeClr val="dk1"/>
                </a:solidFill>
                <a:latin typeface="Century Gothic"/>
                <a:ea typeface="Century Gothic"/>
                <a:cs typeface="Century Gothic"/>
                <a:sym typeface="Century Gothic"/>
              </a:rPr>
              <a:t>Vision Statement</a:t>
            </a:r>
            <a:endParaRPr>
              <a:solidFill>
                <a:schemeClr val="dk1"/>
              </a:solidFill>
              <a:latin typeface="Century Gothic"/>
              <a:ea typeface="Century Gothic"/>
              <a:cs typeface="Century Gothic"/>
              <a:sym typeface="Century Gothic"/>
            </a:endParaRPr>
          </a:p>
          <a:p>
            <a:pPr marL="0" marR="0" lvl="0" indent="0" algn="ctr" rtl="0">
              <a:lnSpc>
                <a:spcPct val="115000"/>
              </a:lnSpc>
              <a:spcBef>
                <a:spcPts val="0"/>
              </a:spcBef>
              <a:spcAft>
                <a:spcPts val="0"/>
              </a:spcAft>
              <a:buNone/>
            </a:pPr>
            <a:r>
              <a:rPr lang="en-US" sz="1800">
                <a:solidFill>
                  <a:schemeClr val="dk1"/>
                </a:solidFill>
                <a:latin typeface="Century Gothic"/>
                <a:ea typeface="Century Gothic"/>
                <a:cs typeface="Century Gothic"/>
                <a:sym typeface="Century Gothic"/>
              </a:rPr>
              <a:t>To bring clean, reliable energy to all</a:t>
            </a:r>
            <a:endParaRPr>
              <a:solidFill>
                <a:schemeClr val="dk1"/>
              </a:solidFill>
              <a:latin typeface="Century Gothic"/>
              <a:ea typeface="Century Gothic"/>
              <a:cs typeface="Century Gothic"/>
              <a:sym typeface="Century Gothic"/>
            </a:endParaRPr>
          </a:p>
        </p:txBody>
      </p:sp>
      <p:pic>
        <p:nvPicPr>
          <p:cNvPr id="173" name="Google Shape;173;p3"/>
          <p:cNvPicPr preferRelativeResize="0"/>
          <p:nvPr/>
        </p:nvPicPr>
        <p:blipFill rotWithShape="1">
          <a:blip r:embed="rId6">
            <a:alphaModFix/>
          </a:blip>
          <a:srcRect/>
          <a:stretch/>
        </p:blipFill>
        <p:spPr>
          <a:xfrm>
            <a:off x="11633200" y="6299200"/>
            <a:ext cx="406400" cy="406400"/>
          </a:xfrm>
          <a:prstGeom prst="rect">
            <a:avLst/>
          </a:prstGeom>
          <a:noFill/>
          <a:ln>
            <a:noFill/>
          </a:ln>
        </p:spPr>
      </p:pic>
      <p:sp>
        <p:nvSpPr>
          <p:cNvPr id="174" name="Google Shape;174;p3"/>
          <p:cNvSpPr txBox="1"/>
          <p:nvPr/>
        </p:nvSpPr>
        <p:spPr>
          <a:xfrm>
            <a:off x="1972425" y="-3887"/>
            <a:ext cx="10219800" cy="1203600"/>
          </a:xfrm>
          <a:prstGeom prst="rect">
            <a:avLst/>
          </a:prstGeom>
          <a:solidFill>
            <a:srgbClr val="F5A40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3600">
                <a:solidFill>
                  <a:schemeClr val="lt2"/>
                </a:solidFill>
                <a:latin typeface="Century Gothic"/>
                <a:ea typeface="Century Gothic"/>
                <a:cs typeface="Century Gothic"/>
                <a:sym typeface="Century Gothic"/>
              </a:rPr>
              <a:t>Vision, Mission, and Core Values</a:t>
            </a:r>
            <a:endParaRPr sz="3600">
              <a:solidFill>
                <a:srgbClr val="EBEBEB"/>
              </a:solidFill>
              <a:latin typeface="Century Gothic"/>
              <a:ea typeface="Century Gothic"/>
              <a:cs typeface="Century Gothic"/>
              <a:sym typeface="Century Gothic"/>
            </a:endParaRPr>
          </a:p>
        </p:txBody>
      </p:sp>
      <p:pic>
        <p:nvPicPr>
          <p:cNvPr id="175" name="Google Shape;175;p3"/>
          <p:cNvPicPr preferRelativeResize="0"/>
          <p:nvPr/>
        </p:nvPicPr>
        <p:blipFill>
          <a:blip r:embed="rId7">
            <a:alphaModFix/>
          </a:blip>
          <a:stretch>
            <a:fillRect/>
          </a:stretch>
        </p:blipFill>
        <p:spPr>
          <a:xfrm>
            <a:off x="0" y="0"/>
            <a:ext cx="1972434" cy="1195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sp>
        <p:nvSpPr>
          <p:cNvPr id="180" name="Google Shape;180;g8f88aeddc5_0_21"/>
          <p:cNvSpPr txBox="1">
            <a:spLocks noGrp="1"/>
          </p:cNvSpPr>
          <p:nvPr>
            <p:ph type="title"/>
          </p:nvPr>
        </p:nvSpPr>
        <p:spPr>
          <a:xfrm>
            <a:off x="0" y="1562977"/>
            <a:ext cx="2360100" cy="5290800"/>
          </a:xfrm>
          <a:prstGeom prst="rect">
            <a:avLst/>
          </a:prstGeom>
          <a:solidFill>
            <a:srgbClr val="FAC8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a:solidFill>
                  <a:schemeClr val="lt1"/>
                </a:solidFill>
              </a:rPr>
              <a:t>Review your TAM</a:t>
            </a:r>
            <a:endParaRPr sz="3200">
              <a:solidFill>
                <a:schemeClr val="lt1"/>
              </a:solidFill>
            </a:endParaRPr>
          </a:p>
        </p:txBody>
      </p:sp>
      <p:pic>
        <p:nvPicPr>
          <p:cNvPr id="181" name="Google Shape;181;g8f88aeddc5_0_21"/>
          <p:cNvPicPr preferRelativeResize="0"/>
          <p:nvPr/>
        </p:nvPicPr>
        <p:blipFill rotWithShape="1">
          <a:blip r:embed="rId3">
            <a:alphaModFix/>
          </a:blip>
          <a:srcRect/>
          <a:stretch/>
        </p:blipFill>
        <p:spPr>
          <a:xfrm>
            <a:off x="361744" y="459024"/>
            <a:ext cx="1636614" cy="905727"/>
          </a:xfrm>
          <a:prstGeom prst="rect">
            <a:avLst/>
          </a:prstGeom>
          <a:noFill/>
          <a:ln>
            <a:noFill/>
          </a:ln>
        </p:spPr>
      </p:pic>
      <p:sp>
        <p:nvSpPr>
          <p:cNvPr id="182" name="Google Shape;182;g8f88aeddc5_0_21"/>
          <p:cNvSpPr txBox="1"/>
          <p:nvPr/>
        </p:nvSpPr>
        <p:spPr>
          <a:xfrm>
            <a:off x="2966484" y="1791586"/>
            <a:ext cx="8219100" cy="40635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3200"/>
              <a:buFont typeface="Century Gothic"/>
              <a:buChar char="•"/>
            </a:pPr>
            <a:r>
              <a:rPr lang="en-US" sz="3200">
                <a:solidFill>
                  <a:schemeClr val="dk1"/>
                </a:solidFill>
                <a:latin typeface="Century Gothic"/>
                <a:ea typeface="Century Gothic"/>
                <a:cs typeface="Century Gothic"/>
                <a:sym typeface="Century Gothic"/>
              </a:rPr>
              <a:t>Summarise your problem and solution</a:t>
            </a:r>
            <a:endParaRPr>
              <a:solidFill>
                <a:schemeClr val="dk1"/>
              </a:solidFill>
              <a:latin typeface="Century Gothic"/>
              <a:ea typeface="Century Gothic"/>
              <a:cs typeface="Century Gothic"/>
              <a:sym typeface="Century Gothic"/>
            </a:endParaRPr>
          </a:p>
          <a:p>
            <a:pPr marL="285750" marR="0" lvl="0" indent="-285750" algn="l" rtl="0">
              <a:lnSpc>
                <a:spcPct val="150000"/>
              </a:lnSpc>
              <a:spcBef>
                <a:spcPts val="0"/>
              </a:spcBef>
              <a:spcAft>
                <a:spcPts val="0"/>
              </a:spcAft>
              <a:buClr>
                <a:schemeClr val="dk1"/>
              </a:buClr>
              <a:buSzPts val="3200"/>
              <a:buFont typeface="Century Gothic"/>
              <a:buChar char="•"/>
            </a:pPr>
            <a:r>
              <a:rPr lang="en-US" sz="3200">
                <a:solidFill>
                  <a:schemeClr val="dk1"/>
                </a:solidFill>
                <a:latin typeface="Century Gothic"/>
                <a:ea typeface="Century Gothic"/>
                <a:cs typeface="Century Gothic"/>
                <a:sym typeface="Century Gothic"/>
              </a:rPr>
              <a:t>What type of customer do you want? </a:t>
            </a:r>
            <a:endParaRPr sz="3200">
              <a:solidFill>
                <a:schemeClr val="dk1"/>
              </a:solidFill>
              <a:latin typeface="Century Gothic"/>
              <a:ea typeface="Century Gothic"/>
              <a:cs typeface="Century Gothic"/>
              <a:sym typeface="Century Gothic"/>
            </a:endParaRPr>
          </a:p>
          <a:p>
            <a:pPr marL="285750" marR="0" lvl="0" indent="-285750" algn="l" rtl="0">
              <a:lnSpc>
                <a:spcPct val="150000"/>
              </a:lnSpc>
              <a:spcBef>
                <a:spcPts val="0"/>
              </a:spcBef>
              <a:spcAft>
                <a:spcPts val="0"/>
              </a:spcAft>
              <a:buClr>
                <a:schemeClr val="dk1"/>
              </a:buClr>
              <a:buSzPts val="3200"/>
              <a:buFont typeface="Century Gothic"/>
              <a:buChar char="•"/>
            </a:pPr>
            <a:r>
              <a:rPr lang="en-US" sz="3200">
                <a:solidFill>
                  <a:schemeClr val="dk1"/>
                </a:solidFill>
                <a:latin typeface="Century Gothic"/>
                <a:ea typeface="Century Gothic"/>
                <a:cs typeface="Century Gothic"/>
                <a:sym typeface="Century Gothic"/>
              </a:rPr>
              <a:t>Why are you targeting them?</a:t>
            </a:r>
            <a:endParaRPr>
              <a:solidFill>
                <a:schemeClr val="dk1"/>
              </a:solidFill>
              <a:latin typeface="Century Gothic"/>
              <a:ea typeface="Century Gothic"/>
              <a:cs typeface="Century Gothic"/>
              <a:sym typeface="Century Gothic"/>
            </a:endParaRPr>
          </a:p>
          <a:p>
            <a:pPr marL="285750" marR="0" lvl="0" indent="-285750" algn="l" rtl="0">
              <a:lnSpc>
                <a:spcPct val="150000"/>
              </a:lnSpc>
              <a:spcBef>
                <a:spcPts val="0"/>
              </a:spcBef>
              <a:spcAft>
                <a:spcPts val="0"/>
              </a:spcAft>
              <a:buClr>
                <a:schemeClr val="dk1"/>
              </a:buClr>
              <a:buSzPts val="3200"/>
              <a:buFont typeface="Century Gothic"/>
              <a:buChar char="•"/>
            </a:pPr>
            <a:r>
              <a:rPr lang="en-US" sz="3200">
                <a:solidFill>
                  <a:schemeClr val="dk1"/>
                </a:solidFill>
                <a:latin typeface="Century Gothic"/>
                <a:ea typeface="Century Gothic"/>
                <a:cs typeface="Century Gothic"/>
                <a:sym typeface="Century Gothic"/>
              </a:rPr>
              <a:t>Who are your early adopters? How are you solving their pain point?</a:t>
            </a:r>
            <a:endParaRPr>
              <a:solidFill>
                <a:schemeClr val="dk1"/>
              </a:solidFill>
              <a:latin typeface="Century Gothic"/>
              <a:ea typeface="Century Gothic"/>
              <a:cs typeface="Century Gothic"/>
              <a:sym typeface="Century Gothic"/>
            </a:endParaRPr>
          </a:p>
          <a:p>
            <a:pPr marL="0" marR="0" lvl="0" indent="0" algn="l" rtl="0">
              <a:lnSpc>
                <a:spcPct val="150000"/>
              </a:lnSpc>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183" name="Google Shape;183;g8f88aeddc5_0_21"/>
          <p:cNvPicPr preferRelativeResize="0"/>
          <p:nvPr/>
        </p:nvPicPr>
        <p:blipFill rotWithShape="1">
          <a:blip r:embed="rId4">
            <a:alphaModFix/>
          </a:blip>
          <a:srcRect/>
          <a:stretch/>
        </p:blipFill>
        <p:spPr>
          <a:xfrm>
            <a:off x="11633200" y="6299200"/>
            <a:ext cx="406400" cy="406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Tm="44011">
        <p:split orient="vert"/>
      </p:transition>
    </mc:Choice>
    <mc:Fallback xmlns="">
      <p:transition spd="slow" advTm="4401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
        <p:nvSpPr>
          <p:cNvPr id="188" name="Google Shape;188;p17"/>
          <p:cNvSpPr txBox="1">
            <a:spLocks noGrp="1"/>
          </p:cNvSpPr>
          <p:nvPr>
            <p:ph type="title"/>
          </p:nvPr>
        </p:nvSpPr>
        <p:spPr>
          <a:xfrm>
            <a:off x="0" y="1605077"/>
            <a:ext cx="2899200" cy="5248800"/>
          </a:xfrm>
          <a:prstGeom prst="rect">
            <a:avLst/>
          </a:prstGeom>
          <a:solidFill>
            <a:srgbClr val="6AA84F"/>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a:t>Marketing Plan Development</a:t>
            </a:r>
            <a:endParaRPr sz="3200"/>
          </a:p>
        </p:txBody>
      </p:sp>
      <p:pic>
        <p:nvPicPr>
          <p:cNvPr id="189" name="Google Shape;189;p17"/>
          <p:cNvPicPr preferRelativeResize="0"/>
          <p:nvPr/>
        </p:nvPicPr>
        <p:blipFill rotWithShape="1">
          <a:blip r:embed="rId3">
            <a:alphaModFix/>
          </a:blip>
          <a:srcRect/>
          <a:stretch/>
        </p:blipFill>
        <p:spPr>
          <a:xfrm>
            <a:off x="631294" y="486374"/>
            <a:ext cx="1636614" cy="905727"/>
          </a:xfrm>
          <a:prstGeom prst="rect">
            <a:avLst/>
          </a:prstGeom>
          <a:noFill/>
          <a:ln>
            <a:noFill/>
          </a:ln>
        </p:spPr>
      </p:pic>
      <p:grpSp>
        <p:nvGrpSpPr>
          <p:cNvPr id="190" name="Google Shape;190;p17"/>
          <p:cNvGrpSpPr/>
          <p:nvPr/>
        </p:nvGrpSpPr>
        <p:grpSpPr>
          <a:xfrm>
            <a:off x="3542163" y="286491"/>
            <a:ext cx="7601490" cy="6012158"/>
            <a:chOff x="1048345" y="742"/>
            <a:chExt cx="7601490" cy="6012158"/>
          </a:xfrm>
        </p:grpSpPr>
        <p:sp>
          <p:nvSpPr>
            <p:cNvPr id="191" name="Google Shape;191;p17"/>
            <p:cNvSpPr/>
            <p:nvPr/>
          </p:nvSpPr>
          <p:spPr>
            <a:xfrm>
              <a:off x="5589162" y="13121"/>
              <a:ext cx="1231214" cy="123121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7"/>
            <p:cNvSpPr txBox="1"/>
            <p:nvPr/>
          </p:nvSpPr>
          <p:spPr>
            <a:xfrm>
              <a:off x="5589162" y="13121"/>
              <a:ext cx="1231214" cy="1231214"/>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US" sz="2000">
                  <a:solidFill>
                    <a:schemeClr val="dk1"/>
                  </a:solidFill>
                  <a:latin typeface="Century Gothic"/>
                  <a:ea typeface="Century Gothic"/>
                  <a:cs typeface="Century Gothic"/>
                  <a:sym typeface="Century Gothic"/>
                </a:rPr>
                <a:t>Timeline</a:t>
              </a:r>
              <a:endParaRPr>
                <a:solidFill>
                  <a:schemeClr val="dk1"/>
                </a:solidFill>
                <a:latin typeface="Century Gothic"/>
                <a:ea typeface="Century Gothic"/>
                <a:cs typeface="Century Gothic"/>
                <a:sym typeface="Century Gothic"/>
              </a:endParaRPr>
            </a:p>
          </p:txBody>
        </p:sp>
        <p:sp>
          <p:nvSpPr>
            <p:cNvPr id="193" name="Google Shape;193;p17"/>
            <p:cNvSpPr/>
            <p:nvPr/>
          </p:nvSpPr>
          <p:spPr>
            <a:xfrm>
              <a:off x="1825697" y="742"/>
              <a:ext cx="6012158" cy="6012158"/>
            </a:xfrm>
            <a:custGeom>
              <a:avLst/>
              <a:gdLst/>
              <a:ahLst/>
              <a:cxnLst/>
              <a:rect l="l" t="t" r="r" b="b"/>
              <a:pathLst>
                <a:path w="120000" h="120000" extrusionOk="0">
                  <a:moveTo>
                    <a:pt x="101137" y="20827"/>
                  </a:moveTo>
                  <a:lnTo>
                    <a:pt x="101137" y="20827"/>
                  </a:lnTo>
                  <a:cubicBezTo>
                    <a:pt x="107237" y="27233"/>
                    <a:pt x="111757" y="34974"/>
                    <a:pt x="114336" y="43435"/>
                  </a:cubicBezTo>
                  <a:lnTo>
                    <a:pt x="117444" y="42721"/>
                  </a:lnTo>
                  <a:lnTo>
                    <a:pt x="113024" y="47802"/>
                  </a:lnTo>
                  <a:lnTo>
                    <a:pt x="106547" y="45227"/>
                  </a:lnTo>
                  <a:lnTo>
                    <a:pt x="109654" y="44512"/>
                  </a:lnTo>
                  <a:cubicBezTo>
                    <a:pt x="107276" y="36889"/>
                    <a:pt x="103175" y="29915"/>
                    <a:pt x="97667" y="24131"/>
                  </a:cubicBezTo>
                  <a:close/>
                </a:path>
              </a:pathLst>
            </a:custGeom>
            <a:solidFill>
              <a:srgbClr val="46BF99"/>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p:nvPr/>
          </p:nvSpPr>
          <p:spPr>
            <a:xfrm>
              <a:off x="6505688" y="2391214"/>
              <a:ext cx="2144147" cy="123121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txBox="1"/>
            <p:nvPr/>
          </p:nvSpPr>
          <p:spPr>
            <a:xfrm>
              <a:off x="6505688" y="2391214"/>
              <a:ext cx="2144147" cy="1231214"/>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US" sz="2000">
                  <a:solidFill>
                    <a:schemeClr val="dk1"/>
                  </a:solidFill>
                  <a:latin typeface="Century Gothic"/>
                  <a:ea typeface="Century Gothic"/>
                  <a:cs typeface="Century Gothic"/>
                  <a:sym typeface="Century Gothic"/>
                </a:rPr>
                <a:t>Milestones</a:t>
              </a:r>
              <a:endParaRPr>
                <a:solidFill>
                  <a:schemeClr val="dk1"/>
                </a:solidFill>
                <a:latin typeface="Century Gothic"/>
                <a:ea typeface="Century Gothic"/>
                <a:cs typeface="Century Gothic"/>
                <a:sym typeface="Century Gothic"/>
              </a:endParaRPr>
            </a:p>
          </p:txBody>
        </p:sp>
        <p:sp>
          <p:nvSpPr>
            <p:cNvPr id="196" name="Google Shape;196;p17"/>
            <p:cNvSpPr/>
            <p:nvPr/>
          </p:nvSpPr>
          <p:spPr>
            <a:xfrm>
              <a:off x="1825697" y="742"/>
              <a:ext cx="6012158" cy="6012158"/>
            </a:xfrm>
            <a:custGeom>
              <a:avLst/>
              <a:gdLst/>
              <a:ahLst/>
              <a:cxnLst/>
              <a:rect l="l" t="t" r="r" b="b"/>
              <a:pathLst>
                <a:path w="120000" h="120000" extrusionOk="0">
                  <a:moveTo>
                    <a:pt x="115359" y="72735"/>
                  </a:moveTo>
                  <a:cubicBezTo>
                    <a:pt x="113376" y="81355"/>
                    <a:pt x="109407" y="89393"/>
                    <a:pt x="103769" y="96209"/>
                  </a:cubicBezTo>
                  <a:lnTo>
                    <a:pt x="106078" y="98408"/>
                  </a:lnTo>
                  <a:lnTo>
                    <a:pt x="99402" y="97521"/>
                  </a:lnTo>
                  <a:lnTo>
                    <a:pt x="97981" y="90697"/>
                  </a:lnTo>
                  <a:lnTo>
                    <a:pt x="100290" y="92896"/>
                  </a:lnTo>
                  <a:cubicBezTo>
                    <a:pt x="105341" y="86710"/>
                    <a:pt x="108899" y="79443"/>
                    <a:pt x="110689" y="71661"/>
                  </a:cubicBezTo>
                  <a:close/>
                </a:path>
              </a:pathLst>
            </a:custGeom>
            <a:solidFill>
              <a:srgbClr val="46BF99"/>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7"/>
            <p:cNvSpPr/>
            <p:nvPr/>
          </p:nvSpPr>
          <p:spPr>
            <a:xfrm>
              <a:off x="5589162" y="4769307"/>
              <a:ext cx="1231214" cy="123121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txBox="1"/>
            <p:nvPr/>
          </p:nvSpPr>
          <p:spPr>
            <a:xfrm>
              <a:off x="5589162" y="4769307"/>
              <a:ext cx="1231214" cy="1231214"/>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US" sz="2000">
                  <a:solidFill>
                    <a:schemeClr val="dk1"/>
                  </a:solidFill>
                  <a:latin typeface="Century Gothic"/>
                  <a:ea typeface="Century Gothic"/>
                  <a:cs typeface="Century Gothic"/>
                  <a:sym typeface="Century Gothic"/>
                </a:rPr>
                <a:t>Budget</a:t>
              </a:r>
              <a:endParaRPr>
                <a:solidFill>
                  <a:schemeClr val="dk1"/>
                </a:solidFill>
                <a:latin typeface="Century Gothic"/>
                <a:ea typeface="Century Gothic"/>
                <a:cs typeface="Century Gothic"/>
                <a:sym typeface="Century Gothic"/>
              </a:endParaRPr>
            </a:p>
          </p:txBody>
        </p:sp>
        <p:sp>
          <p:nvSpPr>
            <p:cNvPr id="199" name="Google Shape;199;p17"/>
            <p:cNvSpPr/>
            <p:nvPr/>
          </p:nvSpPr>
          <p:spPr>
            <a:xfrm>
              <a:off x="1825697" y="742"/>
              <a:ext cx="6012158" cy="6012158"/>
            </a:xfrm>
            <a:custGeom>
              <a:avLst/>
              <a:gdLst/>
              <a:ahLst/>
              <a:cxnLst/>
              <a:rect l="l" t="t" r="r" b="b"/>
              <a:pathLst>
                <a:path w="120000" h="120000" extrusionOk="0">
                  <a:moveTo>
                    <a:pt x="75668" y="114602"/>
                  </a:moveTo>
                  <a:cubicBezTo>
                    <a:pt x="66722" y="117169"/>
                    <a:pt x="57282" y="117498"/>
                    <a:pt x="48178" y="115561"/>
                  </a:cubicBezTo>
                  <a:lnTo>
                    <a:pt x="47299" y="118626"/>
                  </a:lnTo>
                  <a:lnTo>
                    <a:pt x="44993" y="112299"/>
                  </a:lnTo>
                  <a:lnTo>
                    <a:pt x="50383" y="107879"/>
                  </a:lnTo>
                  <a:lnTo>
                    <a:pt x="49504" y="110943"/>
                  </a:lnTo>
                  <a:lnTo>
                    <a:pt x="49504" y="110943"/>
                  </a:lnTo>
                  <a:cubicBezTo>
                    <a:pt x="57739" y="112640"/>
                    <a:pt x="66264" y="112315"/>
                    <a:pt x="74346" y="109996"/>
                  </a:cubicBezTo>
                  <a:close/>
                </a:path>
              </a:pathLst>
            </a:custGeom>
            <a:solidFill>
              <a:srgbClr val="46BF99"/>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a:off x="2843177" y="4769307"/>
              <a:ext cx="1231214" cy="123121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txBox="1"/>
            <p:nvPr/>
          </p:nvSpPr>
          <p:spPr>
            <a:xfrm>
              <a:off x="2843177" y="4769307"/>
              <a:ext cx="1231214" cy="1231214"/>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US" sz="2000">
                  <a:solidFill>
                    <a:schemeClr val="dk1"/>
                  </a:solidFill>
                  <a:latin typeface="Century Gothic"/>
                  <a:ea typeface="Century Gothic"/>
                  <a:cs typeface="Century Gothic"/>
                  <a:sym typeface="Century Gothic"/>
                </a:rPr>
                <a:t>Channels</a:t>
              </a:r>
              <a:endParaRPr>
                <a:solidFill>
                  <a:schemeClr val="dk1"/>
                </a:solidFill>
                <a:latin typeface="Century Gothic"/>
                <a:ea typeface="Century Gothic"/>
                <a:cs typeface="Century Gothic"/>
                <a:sym typeface="Century Gothic"/>
              </a:endParaRPr>
            </a:p>
          </p:txBody>
        </p:sp>
        <p:sp>
          <p:nvSpPr>
            <p:cNvPr id="202" name="Google Shape;202;p17"/>
            <p:cNvSpPr/>
            <p:nvPr/>
          </p:nvSpPr>
          <p:spPr>
            <a:xfrm>
              <a:off x="1825697" y="742"/>
              <a:ext cx="6012158" cy="6012158"/>
            </a:xfrm>
            <a:custGeom>
              <a:avLst/>
              <a:gdLst/>
              <a:ahLst/>
              <a:cxnLst/>
              <a:rect l="l" t="t" r="r" b="b"/>
              <a:pathLst>
                <a:path w="120000" h="120000" extrusionOk="0">
                  <a:moveTo>
                    <a:pt x="18863" y="99173"/>
                  </a:moveTo>
                  <a:lnTo>
                    <a:pt x="18863" y="99173"/>
                  </a:lnTo>
                  <a:cubicBezTo>
                    <a:pt x="12763" y="92767"/>
                    <a:pt x="8243" y="85026"/>
                    <a:pt x="5664" y="76565"/>
                  </a:cubicBezTo>
                  <a:lnTo>
                    <a:pt x="2556" y="77279"/>
                  </a:lnTo>
                  <a:lnTo>
                    <a:pt x="6976" y="72198"/>
                  </a:lnTo>
                  <a:lnTo>
                    <a:pt x="13453" y="74773"/>
                  </a:lnTo>
                  <a:lnTo>
                    <a:pt x="10346" y="75488"/>
                  </a:lnTo>
                  <a:lnTo>
                    <a:pt x="10346" y="75488"/>
                  </a:lnTo>
                  <a:cubicBezTo>
                    <a:pt x="12724" y="83111"/>
                    <a:pt x="16825" y="90085"/>
                    <a:pt x="22333" y="95869"/>
                  </a:cubicBezTo>
                  <a:close/>
                </a:path>
              </a:pathLst>
            </a:custGeom>
            <a:solidFill>
              <a:srgbClr val="46BF99"/>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7"/>
            <p:cNvSpPr/>
            <p:nvPr/>
          </p:nvSpPr>
          <p:spPr>
            <a:xfrm>
              <a:off x="1048345" y="2391214"/>
              <a:ext cx="2074891" cy="123121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7"/>
            <p:cNvSpPr txBox="1"/>
            <p:nvPr/>
          </p:nvSpPr>
          <p:spPr>
            <a:xfrm>
              <a:off x="1048345" y="2391214"/>
              <a:ext cx="2074891" cy="1231214"/>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US" sz="2000">
                  <a:solidFill>
                    <a:schemeClr val="dk1"/>
                  </a:solidFill>
                  <a:latin typeface="Century Gothic"/>
                  <a:ea typeface="Century Gothic"/>
                  <a:cs typeface="Century Gothic"/>
                  <a:sym typeface="Century Gothic"/>
                </a:rPr>
                <a:t>Launch/Data Collection</a:t>
              </a:r>
              <a:endParaRPr>
                <a:solidFill>
                  <a:schemeClr val="dk1"/>
                </a:solidFill>
                <a:latin typeface="Century Gothic"/>
                <a:ea typeface="Century Gothic"/>
                <a:cs typeface="Century Gothic"/>
                <a:sym typeface="Century Gothic"/>
              </a:endParaRPr>
            </a:p>
          </p:txBody>
        </p:sp>
        <p:sp>
          <p:nvSpPr>
            <p:cNvPr id="205" name="Google Shape;205;p17"/>
            <p:cNvSpPr/>
            <p:nvPr/>
          </p:nvSpPr>
          <p:spPr>
            <a:xfrm>
              <a:off x="1825697" y="742"/>
              <a:ext cx="6012158" cy="6012158"/>
            </a:xfrm>
            <a:custGeom>
              <a:avLst/>
              <a:gdLst/>
              <a:ahLst/>
              <a:cxnLst/>
              <a:rect l="l" t="t" r="r" b="b"/>
              <a:pathLst>
                <a:path w="120000" h="120000" extrusionOk="0">
                  <a:moveTo>
                    <a:pt x="4641" y="47265"/>
                  </a:moveTo>
                  <a:cubicBezTo>
                    <a:pt x="6624" y="38645"/>
                    <a:pt x="10593" y="30607"/>
                    <a:pt x="16231" y="23791"/>
                  </a:cubicBezTo>
                  <a:lnTo>
                    <a:pt x="13922" y="21592"/>
                  </a:lnTo>
                  <a:lnTo>
                    <a:pt x="20598" y="22479"/>
                  </a:lnTo>
                  <a:lnTo>
                    <a:pt x="22019" y="29303"/>
                  </a:lnTo>
                  <a:lnTo>
                    <a:pt x="19710" y="27104"/>
                  </a:lnTo>
                  <a:lnTo>
                    <a:pt x="19710" y="27104"/>
                  </a:lnTo>
                  <a:cubicBezTo>
                    <a:pt x="14659" y="33290"/>
                    <a:pt x="11101" y="40557"/>
                    <a:pt x="9311" y="48339"/>
                  </a:cubicBezTo>
                  <a:close/>
                </a:path>
              </a:pathLst>
            </a:custGeom>
            <a:solidFill>
              <a:srgbClr val="46BF99"/>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7"/>
            <p:cNvSpPr/>
            <p:nvPr/>
          </p:nvSpPr>
          <p:spPr>
            <a:xfrm>
              <a:off x="2843177" y="13121"/>
              <a:ext cx="1231214" cy="123121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7"/>
            <p:cNvSpPr txBox="1"/>
            <p:nvPr/>
          </p:nvSpPr>
          <p:spPr>
            <a:xfrm>
              <a:off x="2843177" y="13121"/>
              <a:ext cx="1231214" cy="1231214"/>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US" sz="2000">
                  <a:solidFill>
                    <a:schemeClr val="dk1"/>
                  </a:solidFill>
                  <a:latin typeface="Century Gothic"/>
                  <a:ea typeface="Century Gothic"/>
                  <a:cs typeface="Century Gothic"/>
                  <a:sym typeface="Century Gothic"/>
                </a:rPr>
                <a:t>Goals</a:t>
              </a:r>
              <a:endParaRPr>
                <a:solidFill>
                  <a:schemeClr val="dk1"/>
                </a:solidFill>
                <a:latin typeface="Century Gothic"/>
                <a:ea typeface="Century Gothic"/>
                <a:cs typeface="Century Gothic"/>
                <a:sym typeface="Century Gothic"/>
              </a:endParaRPr>
            </a:p>
          </p:txBody>
        </p:sp>
        <p:sp>
          <p:nvSpPr>
            <p:cNvPr id="208" name="Google Shape;208;p17"/>
            <p:cNvSpPr/>
            <p:nvPr/>
          </p:nvSpPr>
          <p:spPr>
            <a:xfrm>
              <a:off x="1825697" y="742"/>
              <a:ext cx="6012158" cy="6012158"/>
            </a:xfrm>
            <a:custGeom>
              <a:avLst/>
              <a:gdLst/>
              <a:ahLst/>
              <a:cxnLst/>
              <a:rect l="l" t="t" r="r" b="b"/>
              <a:pathLst>
                <a:path w="120000" h="120000" extrusionOk="0">
                  <a:moveTo>
                    <a:pt x="44332" y="5398"/>
                  </a:moveTo>
                  <a:lnTo>
                    <a:pt x="44332" y="5398"/>
                  </a:lnTo>
                  <a:cubicBezTo>
                    <a:pt x="53278" y="2831"/>
                    <a:pt x="62718" y="2502"/>
                    <a:pt x="71822" y="4439"/>
                  </a:cubicBezTo>
                  <a:lnTo>
                    <a:pt x="72701" y="1374"/>
                  </a:lnTo>
                  <a:lnTo>
                    <a:pt x="75007" y="7701"/>
                  </a:lnTo>
                  <a:lnTo>
                    <a:pt x="69617" y="12121"/>
                  </a:lnTo>
                  <a:lnTo>
                    <a:pt x="70496" y="9057"/>
                  </a:lnTo>
                  <a:lnTo>
                    <a:pt x="70496" y="9057"/>
                  </a:lnTo>
                  <a:cubicBezTo>
                    <a:pt x="62261" y="7360"/>
                    <a:pt x="53736" y="7685"/>
                    <a:pt x="45654" y="10004"/>
                  </a:cubicBezTo>
                  <a:close/>
                </a:path>
              </a:pathLst>
            </a:custGeom>
            <a:solidFill>
              <a:srgbClr val="46BF99"/>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9" name="Google Shape;209;p17"/>
          <p:cNvPicPr preferRelativeResize="0"/>
          <p:nvPr/>
        </p:nvPicPr>
        <p:blipFill rotWithShape="1">
          <a:blip r:embed="rId4">
            <a:alphaModFix/>
          </a:blip>
          <a:srcRect/>
          <a:stretch/>
        </p:blipFill>
        <p:spPr>
          <a:xfrm>
            <a:off x="11633200" y="6299200"/>
            <a:ext cx="406400" cy="406400"/>
          </a:xfrm>
          <a:prstGeom prst="rect">
            <a:avLst/>
          </a:prstGeom>
          <a:noFill/>
          <a:ln>
            <a:noFill/>
          </a:ln>
        </p:spPr>
      </p:pic>
    </p:spTree>
  </p:cSld>
  <p:clrMapOvr>
    <a:masterClrMapping/>
  </p:clrMapOvr>
  <p:transition spd="slow" advTm="115854">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1"/>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sp>
        <p:nvSpPr>
          <p:cNvPr id="214" name="Google Shape;214;p18"/>
          <p:cNvSpPr txBox="1">
            <a:spLocks noGrp="1"/>
          </p:cNvSpPr>
          <p:nvPr>
            <p:ph type="body" idx="1"/>
          </p:nvPr>
        </p:nvSpPr>
        <p:spPr>
          <a:xfrm>
            <a:off x="668740" y="1774209"/>
            <a:ext cx="10630469" cy="4687551"/>
          </a:xfrm>
          <a:prstGeom prst="rect">
            <a:avLst/>
          </a:prstGeom>
          <a:noFill/>
          <a:ln>
            <a:noFill/>
          </a:ln>
        </p:spPr>
        <p:txBody>
          <a:bodyPr spcFirstLastPara="1" wrap="square" lIns="91425" tIns="45700" rIns="91425" bIns="45700" anchor="t" anchorCtr="0">
            <a:normAutofit/>
          </a:bodyPr>
          <a:lstStyle/>
          <a:p>
            <a:pPr marL="0" marR="0" lvl="0" indent="0" algn="l" rtl="0">
              <a:lnSpc>
                <a:spcPct val="115000"/>
              </a:lnSpc>
              <a:spcBef>
                <a:spcPts val="0"/>
              </a:spcBef>
              <a:spcAft>
                <a:spcPts val="0"/>
              </a:spcAft>
              <a:buSzPts val="1920"/>
              <a:buNone/>
            </a:pPr>
            <a:r>
              <a:rPr lang="en-US" sz="2400">
                <a:solidFill>
                  <a:schemeClr val="dk1"/>
                </a:solidFill>
              </a:rPr>
              <a:t>Today, you have: </a:t>
            </a:r>
            <a:endParaRPr>
              <a:solidFill>
                <a:schemeClr val="dk1"/>
              </a:solidFill>
            </a:endParaRPr>
          </a:p>
          <a:p>
            <a:pPr marL="342900" marR="0" lvl="0" indent="-342900" algn="l" rtl="0">
              <a:lnSpc>
                <a:spcPct val="115000"/>
              </a:lnSpc>
              <a:spcBef>
                <a:spcPts val="0"/>
              </a:spcBef>
              <a:spcAft>
                <a:spcPts val="0"/>
              </a:spcAft>
              <a:buClr>
                <a:schemeClr val="dk1"/>
              </a:buClr>
              <a:buSzPts val="1920"/>
              <a:buFont typeface="Century Gothic"/>
              <a:buChar char="∙"/>
            </a:pPr>
            <a:r>
              <a:rPr lang="en-US" sz="2400">
                <a:solidFill>
                  <a:schemeClr val="dk1"/>
                </a:solidFill>
              </a:rPr>
              <a:t>Defined your vision, mission, and the values that will drive your brand</a:t>
            </a:r>
            <a:endParaRPr>
              <a:solidFill>
                <a:schemeClr val="dk1"/>
              </a:solidFill>
            </a:endParaRPr>
          </a:p>
          <a:p>
            <a:pPr marL="342900" marR="0" lvl="0" indent="-342900" algn="l" rtl="0">
              <a:lnSpc>
                <a:spcPct val="115000"/>
              </a:lnSpc>
              <a:spcBef>
                <a:spcPts val="0"/>
              </a:spcBef>
              <a:spcAft>
                <a:spcPts val="0"/>
              </a:spcAft>
              <a:buClr>
                <a:schemeClr val="dk1"/>
              </a:buClr>
              <a:buSzPts val="1920"/>
              <a:buFont typeface="Century Gothic"/>
              <a:buChar char="∙"/>
            </a:pPr>
            <a:r>
              <a:rPr lang="en-US" sz="2400">
                <a:solidFill>
                  <a:schemeClr val="dk1"/>
                </a:solidFill>
              </a:rPr>
              <a:t>Defined your personal and company brands</a:t>
            </a:r>
            <a:endParaRPr>
              <a:solidFill>
                <a:schemeClr val="dk1"/>
              </a:solidFill>
            </a:endParaRPr>
          </a:p>
          <a:p>
            <a:pPr marL="342900" marR="0" lvl="0" indent="-342900" algn="l" rtl="0">
              <a:lnSpc>
                <a:spcPct val="115000"/>
              </a:lnSpc>
              <a:spcBef>
                <a:spcPts val="0"/>
              </a:spcBef>
              <a:spcAft>
                <a:spcPts val="0"/>
              </a:spcAft>
              <a:buClr>
                <a:schemeClr val="dk1"/>
              </a:buClr>
              <a:buSzPts val="1920"/>
              <a:buFont typeface="Century Gothic"/>
              <a:buChar char="∙"/>
            </a:pPr>
            <a:r>
              <a:rPr lang="en-US" sz="2400">
                <a:solidFill>
                  <a:schemeClr val="dk1"/>
                </a:solidFill>
              </a:rPr>
              <a:t>Learned go-to-market best practices</a:t>
            </a:r>
            <a:endParaRPr>
              <a:solidFill>
                <a:schemeClr val="dk1"/>
              </a:solidFill>
            </a:endParaRPr>
          </a:p>
          <a:p>
            <a:pPr marL="342900" marR="0" lvl="0" indent="-342900" algn="l" rtl="0">
              <a:lnSpc>
                <a:spcPct val="115000"/>
              </a:lnSpc>
              <a:spcBef>
                <a:spcPts val="0"/>
              </a:spcBef>
              <a:spcAft>
                <a:spcPts val="0"/>
              </a:spcAft>
              <a:buClr>
                <a:schemeClr val="dk1"/>
              </a:buClr>
              <a:buSzPts val="1920"/>
              <a:buFont typeface="Century Gothic"/>
              <a:buChar char="∙"/>
            </a:pPr>
            <a:r>
              <a:rPr lang="en-US" sz="2400">
                <a:solidFill>
                  <a:schemeClr val="dk1"/>
                </a:solidFill>
              </a:rPr>
              <a:t>Determined the best go-to-market strategy for your firm</a:t>
            </a:r>
            <a:endParaRPr sz="2400">
              <a:solidFill>
                <a:schemeClr val="dk1"/>
              </a:solidFill>
            </a:endParaRPr>
          </a:p>
          <a:p>
            <a:pPr marL="0" marR="0" lvl="0" indent="0" algn="l" rtl="0">
              <a:lnSpc>
                <a:spcPct val="115000"/>
              </a:lnSpc>
              <a:spcBef>
                <a:spcPts val="800"/>
              </a:spcBef>
              <a:spcAft>
                <a:spcPts val="0"/>
              </a:spcAft>
              <a:buSzPts val="1920"/>
              <a:buNone/>
            </a:pPr>
            <a:endParaRPr sz="2400">
              <a:solidFill>
                <a:schemeClr val="dk1"/>
              </a:solidFill>
            </a:endParaRPr>
          </a:p>
          <a:p>
            <a:pPr marL="0" marR="0" lvl="0" indent="0" algn="l" rtl="0">
              <a:lnSpc>
                <a:spcPct val="115000"/>
              </a:lnSpc>
              <a:spcBef>
                <a:spcPts val="800"/>
              </a:spcBef>
              <a:spcAft>
                <a:spcPts val="0"/>
              </a:spcAft>
              <a:buSzPts val="1920"/>
              <a:buNone/>
            </a:pPr>
            <a:r>
              <a:rPr lang="en-US" sz="2400">
                <a:solidFill>
                  <a:schemeClr val="dk1"/>
                </a:solidFill>
              </a:rPr>
              <a:t>Complete the following: </a:t>
            </a:r>
            <a:endParaRPr>
              <a:solidFill>
                <a:schemeClr val="dk1"/>
              </a:solidFill>
            </a:endParaRPr>
          </a:p>
          <a:p>
            <a:pPr marL="342900" marR="0" lvl="0" indent="-342900" algn="l" rtl="0">
              <a:lnSpc>
                <a:spcPct val="115000"/>
              </a:lnSpc>
              <a:spcBef>
                <a:spcPts val="800"/>
              </a:spcBef>
              <a:spcAft>
                <a:spcPts val="0"/>
              </a:spcAft>
              <a:buClr>
                <a:schemeClr val="dk1"/>
              </a:buClr>
              <a:buSzPts val="1920"/>
              <a:buFont typeface="Century Gothic"/>
              <a:buChar char="∙"/>
            </a:pPr>
            <a:r>
              <a:rPr lang="en-US" sz="2400">
                <a:solidFill>
                  <a:schemeClr val="dk1"/>
                </a:solidFill>
              </a:rPr>
              <a:t>Business Plan: Marketing Plan and Sales Strategy </a:t>
            </a:r>
            <a:endParaRPr>
              <a:solidFill>
                <a:schemeClr val="dk1"/>
              </a:solidFill>
            </a:endParaRPr>
          </a:p>
          <a:p>
            <a:pPr marL="342900" marR="0" lvl="0" indent="-342900" algn="l" rtl="0">
              <a:lnSpc>
                <a:spcPct val="115000"/>
              </a:lnSpc>
              <a:spcBef>
                <a:spcPts val="0"/>
              </a:spcBef>
              <a:spcAft>
                <a:spcPts val="800"/>
              </a:spcAft>
              <a:buClr>
                <a:schemeClr val="dk1"/>
              </a:buClr>
              <a:buSzPts val="1920"/>
              <a:buFont typeface="Century Gothic"/>
              <a:buChar char="∙"/>
            </a:pPr>
            <a:r>
              <a:rPr lang="en-US" sz="2400">
                <a:solidFill>
                  <a:schemeClr val="dk1"/>
                </a:solidFill>
              </a:rPr>
              <a:t>Pitch Deck: Review/Revise Market (TAM)</a:t>
            </a:r>
            <a:endParaRPr>
              <a:solidFill>
                <a:schemeClr val="dk1"/>
              </a:solidFill>
            </a:endParaRPr>
          </a:p>
        </p:txBody>
      </p:sp>
      <p:pic>
        <p:nvPicPr>
          <p:cNvPr id="215" name="Google Shape;215;p18"/>
          <p:cNvPicPr preferRelativeResize="0"/>
          <p:nvPr/>
        </p:nvPicPr>
        <p:blipFill rotWithShape="1">
          <a:blip r:embed="rId3">
            <a:alphaModFix/>
          </a:blip>
          <a:srcRect/>
          <a:stretch/>
        </p:blipFill>
        <p:spPr>
          <a:xfrm>
            <a:off x="11633200" y="6299200"/>
            <a:ext cx="406400" cy="406400"/>
          </a:xfrm>
          <a:prstGeom prst="rect">
            <a:avLst/>
          </a:prstGeom>
          <a:noFill/>
          <a:ln>
            <a:noFill/>
          </a:ln>
        </p:spPr>
      </p:pic>
      <p:sp>
        <p:nvSpPr>
          <p:cNvPr id="216" name="Google Shape;216;p18"/>
          <p:cNvSpPr txBox="1"/>
          <p:nvPr/>
        </p:nvSpPr>
        <p:spPr>
          <a:xfrm>
            <a:off x="1972425" y="-3887"/>
            <a:ext cx="10219800" cy="1203600"/>
          </a:xfrm>
          <a:prstGeom prst="rect">
            <a:avLst/>
          </a:prstGeom>
          <a:solidFill>
            <a:srgbClr val="F5A40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3600">
                <a:solidFill>
                  <a:srgbClr val="EBEBEB"/>
                </a:solidFill>
                <a:latin typeface="Century Gothic"/>
                <a:ea typeface="Century Gothic"/>
                <a:cs typeface="Century Gothic"/>
                <a:sym typeface="Century Gothic"/>
              </a:rPr>
              <a:t>Session 8 Conclusion</a:t>
            </a:r>
            <a:endParaRPr sz="3600">
              <a:solidFill>
                <a:srgbClr val="EBEBEB"/>
              </a:solidFill>
              <a:latin typeface="Century Gothic"/>
              <a:ea typeface="Century Gothic"/>
              <a:cs typeface="Century Gothic"/>
              <a:sym typeface="Century Gothic"/>
            </a:endParaRPr>
          </a:p>
        </p:txBody>
      </p:sp>
      <p:pic>
        <p:nvPicPr>
          <p:cNvPr id="217" name="Google Shape;217;p18"/>
          <p:cNvPicPr preferRelativeResize="0"/>
          <p:nvPr/>
        </p:nvPicPr>
        <p:blipFill>
          <a:blip r:embed="rId4">
            <a:alphaModFix/>
          </a:blip>
          <a:stretch>
            <a:fillRect/>
          </a:stretch>
        </p:blipFill>
        <p:spPr>
          <a:xfrm>
            <a:off x="0" y="0"/>
            <a:ext cx="1972434" cy="1195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advTm="34915">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on">
  <a:themeElements>
    <a:clrScheme name="Ion">
      <a:dk1>
        <a:srgbClr val="000000"/>
      </a:dk1>
      <a:lt1>
        <a:srgbClr val="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1180</Words>
  <Application>Microsoft Office PowerPoint</Application>
  <PresentationFormat>Widescreen</PresentationFormat>
  <Paragraphs>73</Paragraphs>
  <Slides>6</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Century Gothic</vt:lpstr>
      <vt:lpstr>Arial</vt:lpstr>
      <vt:lpstr>Calibri</vt:lpstr>
      <vt:lpstr>Noto Sans Symbols</vt:lpstr>
      <vt:lpstr>Ion</vt:lpstr>
      <vt:lpstr>SESSION 8: BRAND,  GO-TO-MARKET STRATEGY, AND MARKETING</vt:lpstr>
      <vt:lpstr>PowerPoint Presentation</vt:lpstr>
      <vt:lpstr>PowerPoint Presentation</vt:lpstr>
      <vt:lpstr>Review your TAM</vt:lpstr>
      <vt:lpstr>Marketing Plan Development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8: BRAND,  GO-TO-MARKET STRATEGY, AND MARKETING</dc:title>
  <dc:creator>Monsurat Ogundipe [ MTN Nigeria - CS ]</dc:creator>
  <cp:lastModifiedBy>Nwabueze Amuta</cp:lastModifiedBy>
  <cp:revision>3</cp:revision>
  <dcterms:created xsi:type="dcterms:W3CDTF">2021-03-15T07:04:31Z</dcterms:created>
  <dcterms:modified xsi:type="dcterms:W3CDTF">2022-04-18T01:52:17Z</dcterms:modified>
</cp:coreProperties>
</file>