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48">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qtX3tn/ws8HJ/271CAhcp9K35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B8E565-8BCC-4049-B7ED-C9F39D1F599E}">
  <a:tblStyle styleId="{6DB8E565-8BCC-4049-B7ED-C9F39D1F599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p:restoredTop sz="80282"/>
  </p:normalViewPr>
  <p:slideViewPr>
    <p:cSldViewPr snapToGrid="0">
      <p:cViewPr varScale="1">
        <p:scale>
          <a:sx n="55" d="100"/>
          <a:sy n="55" d="100"/>
        </p:scale>
        <p:origin x="1530" y="48"/>
      </p:cViewPr>
      <p:guideLst>
        <p:guide orient="horz" pos="12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Hello and welcome to Session 7: Sales and Product Pricing. We will be working on page 19 of your Entrepreneurship Workbook. </a:t>
            </a: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Today, we will begin to consider how much to charge for your product or service. This will require a delicate balance of knowing your market and customers, as well as having a deep understanding of your expenses.</a:t>
            </a:r>
            <a:endParaRPr/>
          </a:p>
        </p:txBody>
      </p:sp>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Revenue and profit are two essential concepts when considering sales and product pricing. Profit can easily be confused with revenue, but they are very different values that tell two different stories. Revenue simply represents the money that your company brings in, whereas profit subtracts the expenses from the revenue. A company needs to know both, but it is important to note that the two terms are not interchangeable. Profit, which can also be referred to as earnings or income, tells you how much money you have left after the cost of doing business. As you have probably guessed, this is where the Income Statement comes in. </a:t>
            </a:r>
            <a:endParaRPr/>
          </a:p>
        </p:txBody>
      </p:sp>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To calculate your profit and other important metrics, you must be able to distinguish between fixed and variable costs. As the name implies, fixed costs do not change. It does not matter how much of the product/service you sell, these expenses will stay the same. Variable costs, however, change in direct correlation with the volume of sales. </a:t>
            </a: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Gross profit margin and contribution margin are two important calculations to consider as you set your pricing. This is how you begin to think about how much need to charge to breakeven, as well as begin to generate a profit. </a:t>
            </a:r>
            <a:endParaRPr dirty="0"/>
          </a:p>
        </p:txBody>
      </p:sp>
      <p:sp>
        <p:nvSpPr>
          <p:cNvPr id="183" name="Google Shape;1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f88aeddc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8f88aeddc5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Let’s apply these definitions to the Imole financial line items. Go ahead, pause the video, and fill in the table at the bottom of page 19.</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Welcome back. Revenue is the amount sold, regardless of expenses. Profit is the revenue minus the expenses. Nkechi and Tola’s salaries do not depend on the number of solar panel installations, so they are fixed. Conversely, the raw materials required for installations will vary based on the number of panels installed. This is directly proportional to the number of good sold, making it variable.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last concept we will tackle are the two most common pricing strategies: cost-based and value-based. Cost-based means that you take your expenses and add an additional fee or mark-up to create profit. Value-based is a little more complicated and requires in-depth market and customer knowledge. The product pricing is based on the value it will bring to the customer. This is a common strategy for luxury goods. Now, take a moment to complete the table on page 20 of your Entrepreneurship Workbook. What are your major products and the variable costs associated with the product? What are your fixed costs?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Hopefully, you were able to quickly access this information from your financial statements. </a:t>
            </a:r>
            <a:endParaRPr dirty="0"/>
          </a:p>
        </p:txBody>
      </p:sp>
      <p:sp>
        <p:nvSpPr>
          <p:cNvPr id="203" name="Google Shape;20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Today, you have learned the basic concepts of pricing and sales. You will need to take this further and calculate your gross profit margin and the contribution margins of each product. This might require additional research. After you have completed this task, complete the breakdown of products and services in your Business Plan. In the next lesson, you will use your defined products/services and begin to develop your brand identity, go-to-market strategy, and marketing play. Have a great rest of your day. </a:t>
            </a:r>
            <a:endParaRPr/>
          </a:p>
        </p:txBody>
      </p:sp>
      <p:sp>
        <p:nvSpPr>
          <p:cNvPr id="213" name="Google Shape;21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4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4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4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4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body" idx="1"/>
          </p:nvPr>
        </p:nvSpPr>
        <p:spPr>
          <a:xfrm>
            <a:off x="1930400" y="3771174"/>
            <a:ext cx="7385828"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4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4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4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
        <p:nvSpPr>
          <p:cNvPr id="95" name="Google Shape;95;p4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44"/>
          <p:cNvSpPr txBox="1">
            <a:spLocks noGrp="1"/>
          </p:cNvSpPr>
          <p:nvPr>
            <p:ph type="title"/>
          </p:nvPr>
        </p:nvSpPr>
        <p:spPr>
          <a:xfrm>
            <a:off x="1154954" y="3124201"/>
            <a:ext cx="882565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4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4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4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4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4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4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45"/>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11" name="Google Shape;111;p45"/>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12" name="Google Shape;112;p4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4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4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4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4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4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4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4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4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46"/>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27" name="Google Shape;127;p46"/>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28" name="Google Shape;128;p4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4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4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4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3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3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3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3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3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3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1154954"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39"/>
          <p:cNvSpPr txBox="1">
            <a:spLocks noGrp="1"/>
          </p:cNvSpPr>
          <p:nvPr>
            <p:ph type="body" idx="2"/>
          </p:nvPr>
        </p:nvSpPr>
        <p:spPr>
          <a:xfrm>
            <a:off x="1154954"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4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4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3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3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31"/>
          <p:cNvSpPr/>
          <p:nvPr/>
        </p:nvSpPr>
        <p:spPr>
          <a:xfrm>
            <a:off x="8609012"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1"/>
          <p:cNvPicPr preferRelativeResize="0"/>
          <p:nvPr/>
        </p:nvPicPr>
        <p:blipFill rotWithShape="1">
          <a:blip r:embed="rId22">
            <a:alphaModFix/>
          </a:blip>
          <a:srcRect t="28713"/>
          <a:stretch/>
        </p:blipFill>
        <p:spPr>
          <a:xfrm>
            <a:off x="8000197" y="0"/>
            <a:ext cx="1603387" cy="1143000"/>
          </a:xfrm>
          <a:prstGeom prst="rect">
            <a:avLst/>
          </a:prstGeom>
          <a:noFill/>
          <a:ln>
            <a:noFill/>
          </a:ln>
        </p:spPr>
      </p:pic>
      <p:pic>
        <p:nvPicPr>
          <p:cNvPr id="10" name="Google Shape;10;p31"/>
          <p:cNvPicPr preferRelativeResize="0"/>
          <p:nvPr/>
        </p:nvPicPr>
        <p:blipFill rotWithShape="1">
          <a:blip r:embed="rId23">
            <a:alphaModFix/>
          </a:blip>
          <a:srcRect b="24199"/>
          <a:stretch/>
        </p:blipFill>
        <p:spPr>
          <a:xfrm>
            <a:off x="8609012" y="6092866"/>
            <a:ext cx="993734" cy="765134"/>
          </a:xfrm>
          <a:prstGeom prst="rect">
            <a:avLst/>
          </a:prstGeom>
          <a:noFill/>
          <a:ln>
            <a:noFill/>
          </a:ln>
        </p:spPr>
      </p:pic>
      <p:sp>
        <p:nvSpPr>
          <p:cNvPr id="11" name="Google Shape;11;p3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3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path path="circle">
            <a:fillToRect l="50000" t="50000" r="50000" b="50000"/>
          </a:path>
          <a:tileRect/>
        </a:gradFill>
        <a:effectLst/>
      </p:bgPr>
    </p:bg>
    <p:spTree>
      <p:nvGrpSpPr>
        <p:cNvPr id="1" name="Shape 146"/>
        <p:cNvGrpSpPr/>
        <p:nvPr/>
      </p:nvGrpSpPr>
      <p:grpSpPr>
        <a:xfrm>
          <a:off x="0" y="0"/>
          <a:ext cx="0" cy="0"/>
          <a:chOff x="0" y="0"/>
          <a:chExt cx="0" cy="0"/>
        </a:xfrm>
      </p:grpSpPr>
      <p:pic>
        <p:nvPicPr>
          <p:cNvPr id="147" name="Google Shape;147;p1"/>
          <p:cNvPicPr preferRelativeResize="0"/>
          <p:nvPr/>
        </p:nvPicPr>
        <p:blipFill>
          <a:blip r:embed="rId5">
            <a:alphaModFix amt="41000"/>
          </a:blip>
          <a:stretch>
            <a:fillRect/>
          </a:stretch>
        </p:blipFill>
        <p:spPr>
          <a:xfrm>
            <a:off x="0" y="0"/>
            <a:ext cx="12192000" cy="6858000"/>
          </a:xfrm>
          <a:prstGeom prst="rect">
            <a:avLst/>
          </a:prstGeom>
          <a:noFill/>
          <a:ln>
            <a:noFill/>
          </a:ln>
        </p:spPr>
      </p:pic>
      <p:sp>
        <p:nvSpPr>
          <p:cNvPr id="148" name="Google Shape;148;p1"/>
          <p:cNvSpPr txBox="1">
            <a:spLocks noGrp="1"/>
          </p:cNvSpPr>
          <p:nvPr>
            <p:ph type="ctrTitle"/>
          </p:nvPr>
        </p:nvSpPr>
        <p:spPr>
          <a:xfrm>
            <a:off x="1475116" y="2709783"/>
            <a:ext cx="9149400" cy="1793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6000"/>
              <a:buFont typeface="Calibri"/>
              <a:buNone/>
            </a:pPr>
            <a:r>
              <a:rPr lang="en-US" sz="6000" b="1"/>
              <a:t>SESSION 7: SALES AND PRODUCT PRICING</a:t>
            </a:r>
            <a:endParaRPr sz="6000" b="1"/>
          </a:p>
        </p:txBody>
      </p:sp>
      <p:sp>
        <p:nvSpPr>
          <p:cNvPr id="150" name="Google Shape;150;p1"/>
          <p:cNvSpPr txBox="1"/>
          <p:nvPr/>
        </p:nvSpPr>
        <p:spPr>
          <a:xfrm>
            <a:off x="1930858" y="5292969"/>
            <a:ext cx="8568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a:solidFill>
                  <a:schemeClr val="lt1"/>
                </a:solidFill>
                <a:latin typeface="Century Gothic"/>
                <a:ea typeface="Century Gothic"/>
                <a:cs typeface="Century Gothic"/>
                <a:sym typeface="Century Gothic"/>
              </a:rPr>
              <a:t>Copyright Notice</a:t>
            </a:r>
            <a:endParaRPr/>
          </a:p>
          <a:p>
            <a:pPr marL="0" marR="0" lvl="0" indent="0" algn="ctr" rtl="0">
              <a:spcBef>
                <a:spcPts val="0"/>
              </a:spcBef>
              <a:spcAft>
                <a:spcPts val="0"/>
              </a:spcAft>
              <a:buNone/>
            </a:pPr>
            <a:endParaRPr sz="12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This presentation/document is protected by Nigerian Copyright laws. Reproduction and distribution of the presentation/document without the written permission of the owner is prohibited.</a:t>
            </a:r>
            <a:endParaRPr/>
          </a:p>
          <a:p>
            <a:pPr marL="0" marR="0" lvl="0" indent="0" algn="ctr" rtl="0">
              <a:spcBef>
                <a:spcPts val="0"/>
              </a:spcBef>
              <a:spcAft>
                <a:spcPts val="0"/>
              </a:spcAft>
              <a:buNone/>
            </a:pPr>
            <a:endParaRPr sz="12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 2022 Rising Tide Africa.</a:t>
            </a:r>
            <a:endParaRPr/>
          </a:p>
        </p:txBody>
      </p:sp>
      <p:pic>
        <p:nvPicPr>
          <p:cNvPr id="151" name="Google Shape;151;p1"/>
          <p:cNvPicPr preferRelativeResize="0"/>
          <p:nvPr/>
        </p:nvPicPr>
        <p:blipFill>
          <a:blip r:embed="rId6">
            <a:alphaModFix/>
          </a:blip>
          <a:stretch>
            <a:fillRect/>
          </a:stretch>
        </p:blipFill>
        <p:spPr>
          <a:xfrm>
            <a:off x="4785822" y="234375"/>
            <a:ext cx="2240900" cy="1656000"/>
          </a:xfrm>
          <a:prstGeom prst="rect">
            <a:avLst/>
          </a:prstGeom>
          <a:noFill/>
          <a:ln>
            <a:noFill/>
          </a:ln>
        </p:spPr>
      </p:pic>
      <p:pic>
        <p:nvPicPr>
          <p:cNvPr id="2" name="Session 7- Sales and Product Pricing">
            <a:hlinkClick r:id="" action="ppaction://media"/>
            <a:extLst>
              <a:ext uri="{FF2B5EF4-FFF2-40B4-BE49-F238E27FC236}">
                <a16:creationId xmlns:a16="http://schemas.microsoft.com/office/drawing/2014/main" id="{D7A49A7E-B781-495A-9294-E24A02C72D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8316" y="618876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12456">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
          <p:cNvSpPr txBox="1">
            <a:spLocks noGrp="1"/>
          </p:cNvSpPr>
          <p:nvPr>
            <p:ph type="body" idx="1"/>
          </p:nvPr>
        </p:nvSpPr>
        <p:spPr>
          <a:xfrm>
            <a:off x="773545" y="1981200"/>
            <a:ext cx="10515600" cy="3838500"/>
          </a:xfrm>
          <a:prstGeom prst="rect">
            <a:avLst/>
          </a:prstGeom>
          <a:noFill/>
          <a:ln>
            <a:noFill/>
          </a:ln>
        </p:spPr>
        <p:txBody>
          <a:bodyPr spcFirstLastPara="1" wrap="square" lIns="91425" tIns="45700" rIns="91425" bIns="45700" anchor="t" anchorCtr="0">
            <a:normAutofit/>
          </a:bodyPr>
          <a:lstStyle/>
          <a:p>
            <a:pPr marL="342900" marR="0" lvl="0" indent="-330200" algn="l" rtl="0">
              <a:lnSpc>
                <a:spcPct val="115000"/>
              </a:lnSpc>
              <a:spcBef>
                <a:spcPts val="0"/>
              </a:spcBef>
              <a:spcAft>
                <a:spcPts val="0"/>
              </a:spcAft>
              <a:buClr>
                <a:schemeClr val="dk1"/>
              </a:buClr>
              <a:buSzPts val="3000"/>
              <a:buFont typeface="Century Gothic"/>
              <a:buChar char="∙"/>
            </a:pPr>
            <a:r>
              <a:rPr lang="en-US" sz="3800">
                <a:solidFill>
                  <a:schemeClr val="dk1"/>
                </a:solidFill>
              </a:rPr>
              <a:t>Identified your key products</a:t>
            </a:r>
            <a:endParaRPr sz="1800">
              <a:solidFill>
                <a:schemeClr val="dk1"/>
              </a:solidFill>
            </a:endParaRPr>
          </a:p>
          <a:p>
            <a:pPr marL="342900" marR="0" lvl="0" indent="-330200" algn="l" rtl="0">
              <a:lnSpc>
                <a:spcPct val="115000"/>
              </a:lnSpc>
              <a:spcBef>
                <a:spcPts val="0"/>
              </a:spcBef>
              <a:spcAft>
                <a:spcPts val="0"/>
              </a:spcAft>
              <a:buClr>
                <a:schemeClr val="dk1"/>
              </a:buClr>
              <a:buSzPts val="3000"/>
              <a:buFont typeface="Century Gothic"/>
              <a:buChar char="∙"/>
            </a:pPr>
            <a:r>
              <a:rPr lang="en-US" sz="3800">
                <a:solidFill>
                  <a:schemeClr val="dk1"/>
                </a:solidFill>
              </a:rPr>
              <a:t>Determined how much to charge for each product </a:t>
            </a:r>
            <a:endParaRPr sz="1800">
              <a:solidFill>
                <a:schemeClr val="dk1"/>
              </a:solidFill>
            </a:endParaRPr>
          </a:p>
          <a:p>
            <a:pPr marL="342900" marR="0" lvl="0" indent="-330200" algn="l" rtl="0">
              <a:lnSpc>
                <a:spcPct val="115000"/>
              </a:lnSpc>
              <a:spcBef>
                <a:spcPts val="0"/>
              </a:spcBef>
              <a:spcAft>
                <a:spcPts val="0"/>
              </a:spcAft>
              <a:buClr>
                <a:schemeClr val="dk1"/>
              </a:buClr>
              <a:buSzPts val="3000"/>
              <a:buFont typeface="Century Gothic"/>
              <a:buChar char="∙"/>
            </a:pPr>
            <a:r>
              <a:rPr lang="en-US" sz="3800">
                <a:solidFill>
                  <a:schemeClr val="dk1"/>
                </a:solidFill>
              </a:rPr>
              <a:t>Calculated your profit margins</a:t>
            </a:r>
            <a:endParaRPr sz="1800">
              <a:solidFill>
                <a:schemeClr val="dk1"/>
              </a:solidFill>
            </a:endParaRPr>
          </a:p>
          <a:p>
            <a:pPr marL="0" lvl="0" indent="0" algn="l" rtl="0">
              <a:lnSpc>
                <a:spcPct val="115000"/>
              </a:lnSpc>
              <a:spcBef>
                <a:spcPts val="800"/>
              </a:spcBef>
              <a:spcAft>
                <a:spcPts val="0"/>
              </a:spcAft>
              <a:buClr>
                <a:schemeClr val="dk1"/>
              </a:buClr>
              <a:buSzPts val="2800"/>
              <a:buNone/>
            </a:pPr>
            <a:endParaRPr sz="1800">
              <a:solidFill>
                <a:schemeClr val="dk1"/>
              </a:solidFill>
            </a:endParaRPr>
          </a:p>
        </p:txBody>
      </p:sp>
      <p:pic>
        <p:nvPicPr>
          <p:cNvPr id="157" name="Google Shape;157;p2"/>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58" name="Google Shape;158;p2"/>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a:solidFill>
                  <a:srgbClr val="EBEBEB"/>
                </a:solidFill>
                <a:latin typeface="Century Gothic"/>
                <a:ea typeface="Century Gothic"/>
                <a:cs typeface="Century Gothic"/>
                <a:sym typeface="Century Gothic"/>
              </a:rPr>
              <a:t>By the end of this session, you will have…</a:t>
            </a:r>
            <a:endParaRPr sz="3600">
              <a:solidFill>
                <a:srgbClr val="EBEBEB"/>
              </a:solidFill>
              <a:latin typeface="Century Gothic"/>
              <a:ea typeface="Century Gothic"/>
              <a:cs typeface="Century Gothic"/>
              <a:sym typeface="Century Gothic"/>
            </a:endParaRPr>
          </a:p>
        </p:txBody>
      </p:sp>
      <p:pic>
        <p:nvPicPr>
          <p:cNvPr id="159" name="Google Shape;159;p2"/>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Tm="15659">
        <p:split orient="vert"/>
      </p:transition>
    </mc:Choice>
    <mc:Fallback xmlns="">
      <p:transition spd="slow" advTm="1565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graphicFrame>
        <p:nvGraphicFramePr>
          <p:cNvPr id="164" name="Google Shape;164;p3"/>
          <p:cNvGraphicFramePr/>
          <p:nvPr/>
        </p:nvGraphicFramePr>
        <p:xfrm>
          <a:off x="898547" y="1738224"/>
          <a:ext cx="10178750" cy="3777325"/>
        </p:xfrm>
        <a:graphic>
          <a:graphicData uri="http://schemas.openxmlformats.org/drawingml/2006/table">
            <a:tbl>
              <a:tblPr firstRow="1" bandRow="1">
                <a:noFill/>
                <a:tableStyleId>{6DB8E565-8BCC-4049-B7ED-C9F39D1F599E}</a:tableStyleId>
              </a:tblPr>
              <a:tblGrid>
                <a:gridCol w="5171325">
                  <a:extLst>
                    <a:ext uri="{9D8B030D-6E8A-4147-A177-3AD203B41FA5}">
                      <a16:colId xmlns:a16="http://schemas.microsoft.com/office/drawing/2014/main" val="20000"/>
                    </a:ext>
                  </a:extLst>
                </a:gridCol>
                <a:gridCol w="5007425">
                  <a:extLst>
                    <a:ext uri="{9D8B030D-6E8A-4147-A177-3AD203B41FA5}">
                      <a16:colId xmlns:a16="http://schemas.microsoft.com/office/drawing/2014/main" val="20001"/>
                    </a:ext>
                  </a:extLst>
                </a:gridCol>
              </a:tblGrid>
              <a:tr h="874350">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t>REVENUE</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t>PROFIT (INCOME)</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extLst>
                  <a:ext uri="{0D108BD9-81ED-4DB2-BD59-A6C34878D82A}">
                    <a16:rowId xmlns:a16="http://schemas.microsoft.com/office/drawing/2014/main" val="10000"/>
                  </a:ext>
                </a:extLst>
              </a:tr>
              <a:tr h="1058125">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extLst>
                  <a:ext uri="{0D108BD9-81ED-4DB2-BD59-A6C34878D82A}">
                    <a16:rowId xmlns:a16="http://schemas.microsoft.com/office/drawing/2014/main" val="10001"/>
                  </a:ext>
                </a:extLst>
              </a:tr>
              <a:tr h="911825">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a:solidFill>
                            <a:schemeClr val="dk1"/>
                          </a:solidFill>
                        </a:rPr>
                        <a:t>DIFFERENCE BETWEEN THE TWO </a:t>
                      </a:r>
                      <a:endParaRPr sz="2400" b="1"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hMerge="1">
                  <a:txBody>
                    <a:bodyPr/>
                    <a:lstStyle/>
                    <a:p>
                      <a:endParaRPr lang="en-US"/>
                    </a:p>
                  </a:txBody>
                  <a:tcPr/>
                </a:tc>
                <a:extLst>
                  <a:ext uri="{0D108BD9-81ED-4DB2-BD59-A6C34878D82A}">
                    <a16:rowId xmlns:a16="http://schemas.microsoft.com/office/drawing/2014/main" val="10002"/>
                  </a:ext>
                </a:extLst>
              </a:tr>
              <a:tr h="933025">
                <a:tc gridSpan="2">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65" name="Google Shape;165;p3"/>
          <p:cNvSpPr txBox="1"/>
          <p:nvPr/>
        </p:nvSpPr>
        <p:spPr>
          <a:xfrm>
            <a:off x="1114697" y="2690336"/>
            <a:ext cx="4249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Century Gothic"/>
                <a:ea typeface="Century Gothic"/>
                <a:cs typeface="Century Gothic"/>
                <a:sym typeface="Century Gothic"/>
              </a:rPr>
              <a:t>Income generated through normal business operations such as sales or investment activities </a:t>
            </a:r>
            <a:endParaRPr>
              <a:solidFill>
                <a:schemeClr val="dk1"/>
              </a:solidFill>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6" name="Google Shape;166;p3"/>
          <p:cNvSpPr txBox="1"/>
          <p:nvPr/>
        </p:nvSpPr>
        <p:spPr>
          <a:xfrm>
            <a:off x="6096000" y="2672791"/>
            <a:ext cx="48507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i="0" u="none" strike="noStrike" cap="none">
                <a:solidFill>
                  <a:schemeClr val="dk1"/>
                </a:solidFill>
                <a:latin typeface="Century Gothic"/>
                <a:ea typeface="Century Gothic"/>
                <a:cs typeface="Century Gothic"/>
                <a:sym typeface="Century Gothic"/>
              </a:rPr>
              <a:t>Financial gain </a:t>
            </a:r>
            <a:r>
              <a:rPr lang="en-US" sz="1700">
                <a:solidFill>
                  <a:schemeClr val="dk1"/>
                </a:solidFill>
                <a:latin typeface="Century Gothic"/>
                <a:ea typeface="Century Gothic"/>
                <a:cs typeface="Century Gothic"/>
                <a:sym typeface="Century Gothic"/>
              </a:rPr>
              <a:t>from</a:t>
            </a:r>
            <a:r>
              <a:rPr lang="en-US" sz="1700" i="0" u="none" strike="noStrike" cap="none">
                <a:solidFill>
                  <a:schemeClr val="dk1"/>
                </a:solidFill>
                <a:latin typeface="Century Gothic"/>
                <a:ea typeface="Century Gothic"/>
                <a:cs typeface="Century Gothic"/>
                <a:sym typeface="Century Gothic"/>
              </a:rPr>
              <a:t> business operations</a:t>
            </a:r>
            <a:r>
              <a:rPr lang="en-US" sz="1700">
                <a:solidFill>
                  <a:schemeClr val="dk1"/>
                </a:solidFill>
                <a:latin typeface="Century Gothic"/>
                <a:ea typeface="Century Gothic"/>
                <a:cs typeface="Century Gothic"/>
                <a:sym typeface="Century Gothic"/>
              </a:rPr>
              <a:t>—</a:t>
            </a:r>
            <a:r>
              <a:rPr lang="en-US" sz="1700" i="0" u="none" strike="noStrike" cap="none">
                <a:solidFill>
                  <a:schemeClr val="dk1"/>
                </a:solidFill>
                <a:latin typeface="Century Gothic"/>
                <a:ea typeface="Century Gothic"/>
                <a:cs typeface="Century Gothic"/>
                <a:sym typeface="Century Gothic"/>
              </a:rPr>
              <a:t>the difference between the amount of money earned (revenue) and the expenses</a:t>
            </a:r>
            <a:endParaRPr sz="1300">
              <a:latin typeface="Century Gothic"/>
              <a:ea typeface="Century Gothic"/>
              <a:cs typeface="Century Gothic"/>
              <a:sym typeface="Century Gothic"/>
            </a:endParaRPr>
          </a:p>
          <a:p>
            <a:pPr marL="0" marR="0" lvl="0" indent="0" algn="l" rtl="0">
              <a:spcBef>
                <a:spcPts val="0"/>
              </a:spcBef>
              <a:spcAft>
                <a:spcPts val="0"/>
              </a:spcAft>
              <a:buNone/>
            </a:pPr>
            <a:endParaRPr sz="1700">
              <a:solidFill>
                <a:schemeClr val="lt1"/>
              </a:solidFill>
              <a:latin typeface="Century Gothic"/>
              <a:ea typeface="Century Gothic"/>
              <a:cs typeface="Century Gothic"/>
              <a:sym typeface="Century Gothic"/>
            </a:endParaRPr>
          </a:p>
        </p:txBody>
      </p:sp>
      <p:sp>
        <p:nvSpPr>
          <p:cNvPr id="167" name="Google Shape;167;p3"/>
          <p:cNvSpPr txBox="1"/>
          <p:nvPr/>
        </p:nvSpPr>
        <p:spPr>
          <a:xfrm>
            <a:off x="1027610" y="4708694"/>
            <a:ext cx="991906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Century Gothic"/>
                <a:ea typeface="Century Gothic"/>
                <a:cs typeface="Century Gothic"/>
                <a:sym typeface="Century Gothic"/>
              </a:rPr>
              <a:t>Profit accounts for the cost of doing business and represents how much money the company is keeping in its retained earnings. </a:t>
            </a:r>
            <a:endParaRPr>
              <a:solidFill>
                <a:schemeClr val="dk1"/>
              </a:solidFill>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168" name="Google Shape;168;p3"/>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69" name="Google Shape;169;p3"/>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a:solidFill>
                  <a:schemeClr val="lt2"/>
                </a:solidFill>
                <a:latin typeface="Century Gothic"/>
                <a:ea typeface="Century Gothic"/>
                <a:cs typeface="Century Gothic"/>
                <a:sym typeface="Century Gothic"/>
              </a:rPr>
              <a:t>What is the Difference Between Revenue and Profit? </a:t>
            </a:r>
            <a:endParaRPr sz="3600">
              <a:solidFill>
                <a:srgbClr val="EBEBEB"/>
              </a:solidFill>
              <a:latin typeface="Century Gothic"/>
              <a:ea typeface="Century Gothic"/>
              <a:cs typeface="Century Gothic"/>
              <a:sym typeface="Century Gothic"/>
            </a:endParaRPr>
          </a:p>
        </p:txBody>
      </p:sp>
      <p:pic>
        <p:nvPicPr>
          <p:cNvPr id="170" name="Google Shape;170;p3"/>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graphicFrame>
        <p:nvGraphicFramePr>
          <p:cNvPr id="175" name="Google Shape;175;p17"/>
          <p:cNvGraphicFramePr/>
          <p:nvPr/>
        </p:nvGraphicFramePr>
        <p:xfrm>
          <a:off x="898547" y="2462758"/>
          <a:ext cx="10178750" cy="2983000"/>
        </p:xfrm>
        <a:graphic>
          <a:graphicData uri="http://schemas.openxmlformats.org/drawingml/2006/table">
            <a:tbl>
              <a:tblPr firstRow="1" bandRow="1">
                <a:noFill/>
                <a:tableStyleId>{6DB8E565-8BCC-4049-B7ED-C9F39D1F599E}</a:tableStyleId>
              </a:tblPr>
              <a:tblGrid>
                <a:gridCol w="5171325">
                  <a:extLst>
                    <a:ext uri="{9D8B030D-6E8A-4147-A177-3AD203B41FA5}">
                      <a16:colId xmlns:a16="http://schemas.microsoft.com/office/drawing/2014/main" val="20000"/>
                    </a:ext>
                  </a:extLst>
                </a:gridCol>
                <a:gridCol w="5007425">
                  <a:extLst>
                    <a:ext uri="{9D8B030D-6E8A-4147-A177-3AD203B41FA5}">
                      <a16:colId xmlns:a16="http://schemas.microsoft.com/office/drawing/2014/main" val="20001"/>
                    </a:ext>
                  </a:extLst>
                </a:gridCol>
              </a:tblGrid>
              <a:tr h="874350">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latin typeface="Century Gothic"/>
                          <a:ea typeface="Century Gothic"/>
                          <a:cs typeface="Century Gothic"/>
                          <a:sym typeface="Century Gothic"/>
                        </a:rPr>
                        <a:t>FIXED COSTS</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latin typeface="Century Gothic"/>
                          <a:ea typeface="Century Gothic"/>
                          <a:cs typeface="Century Gothic"/>
                          <a:sym typeface="Century Gothic"/>
                        </a:rPr>
                        <a:t>VARIABLE COSTS</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extLst>
                  <a:ext uri="{0D108BD9-81ED-4DB2-BD59-A6C34878D82A}">
                    <a16:rowId xmlns:a16="http://schemas.microsoft.com/office/drawing/2014/main" val="10000"/>
                  </a:ext>
                </a:extLst>
              </a:tr>
              <a:tr h="21086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extLst>
                  <a:ext uri="{0D108BD9-81ED-4DB2-BD59-A6C34878D82A}">
                    <a16:rowId xmlns:a16="http://schemas.microsoft.com/office/drawing/2014/main" val="10001"/>
                  </a:ext>
                </a:extLst>
              </a:tr>
            </a:tbl>
          </a:graphicData>
        </a:graphic>
      </p:graphicFrame>
      <p:sp>
        <p:nvSpPr>
          <p:cNvPr id="176" name="Google Shape;176;p17"/>
          <p:cNvSpPr txBox="1"/>
          <p:nvPr/>
        </p:nvSpPr>
        <p:spPr>
          <a:xfrm>
            <a:off x="1071154" y="3500846"/>
            <a:ext cx="4667700" cy="1644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800">
                <a:solidFill>
                  <a:schemeClr val="dk1"/>
                </a:solidFill>
                <a:latin typeface="Century Gothic"/>
                <a:ea typeface="Century Gothic"/>
                <a:cs typeface="Century Gothic"/>
                <a:sym typeface="Century Gothic"/>
              </a:rPr>
              <a:t>Expenses that remain constant regardless of outputs.</a:t>
            </a:r>
            <a:endParaRPr>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1800">
                <a:solidFill>
                  <a:schemeClr val="dk1"/>
                </a:solidFill>
                <a:latin typeface="Century Gothic"/>
                <a:ea typeface="Century Gothic"/>
                <a:cs typeface="Century Gothic"/>
                <a:sym typeface="Century Gothic"/>
              </a:rPr>
              <a:t>Examples: Rental lease payments, insurance, etc. </a:t>
            </a:r>
            <a:endParaRPr>
              <a:solidFill>
                <a:schemeClr val="dk1"/>
              </a:solidFill>
              <a:latin typeface="Century Gothic"/>
              <a:ea typeface="Century Gothic"/>
              <a:cs typeface="Century Gothic"/>
              <a:sym typeface="Century Gothic"/>
            </a:endParaRPr>
          </a:p>
        </p:txBody>
      </p:sp>
      <p:sp>
        <p:nvSpPr>
          <p:cNvPr id="177" name="Google Shape;177;p17"/>
          <p:cNvSpPr txBox="1"/>
          <p:nvPr/>
        </p:nvSpPr>
        <p:spPr>
          <a:xfrm>
            <a:off x="6074228" y="3393775"/>
            <a:ext cx="4667700" cy="1962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800">
                <a:solidFill>
                  <a:schemeClr val="dk1"/>
                </a:solidFill>
                <a:latin typeface="Century Gothic"/>
                <a:ea typeface="Century Gothic"/>
                <a:cs typeface="Century Gothic"/>
                <a:sym typeface="Century Gothic"/>
              </a:rPr>
              <a:t>Expenses that change directly with the cost of business activity.</a:t>
            </a:r>
            <a:endParaRPr>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1800">
                <a:solidFill>
                  <a:schemeClr val="dk1"/>
                </a:solidFill>
                <a:latin typeface="Century Gothic"/>
                <a:ea typeface="Century Gothic"/>
                <a:cs typeface="Century Gothic"/>
                <a:sym typeface="Century Gothic"/>
              </a:rPr>
              <a:t>Examples: Raw materials used for production, some utility costs, sales commissions, etc. </a:t>
            </a:r>
            <a:endParaRPr>
              <a:solidFill>
                <a:schemeClr val="dk1"/>
              </a:solidFill>
              <a:latin typeface="Century Gothic"/>
              <a:ea typeface="Century Gothic"/>
              <a:cs typeface="Century Gothic"/>
              <a:sym typeface="Century Gothic"/>
            </a:endParaRPr>
          </a:p>
        </p:txBody>
      </p:sp>
      <p:pic>
        <p:nvPicPr>
          <p:cNvPr id="178" name="Google Shape;178;p17"/>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79" name="Google Shape;179;p17"/>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000">
                <a:solidFill>
                  <a:schemeClr val="lt2"/>
                </a:solidFill>
                <a:latin typeface="Century Gothic"/>
                <a:ea typeface="Century Gothic"/>
                <a:cs typeface="Century Gothic"/>
                <a:sym typeface="Century Gothic"/>
              </a:rPr>
              <a:t>What is the Difference Between Revenue and Profit? </a:t>
            </a:r>
            <a:endParaRPr sz="3000">
              <a:solidFill>
                <a:srgbClr val="EBEBEB"/>
              </a:solidFill>
              <a:latin typeface="Century Gothic"/>
              <a:ea typeface="Century Gothic"/>
              <a:cs typeface="Century Gothic"/>
              <a:sym typeface="Century Gothic"/>
            </a:endParaRPr>
          </a:p>
        </p:txBody>
      </p:sp>
      <p:pic>
        <p:nvPicPr>
          <p:cNvPr id="180" name="Google Shape;180;p17"/>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graphicFrame>
        <p:nvGraphicFramePr>
          <p:cNvPr id="185" name="Google Shape;185;p18"/>
          <p:cNvGraphicFramePr/>
          <p:nvPr/>
        </p:nvGraphicFramePr>
        <p:xfrm>
          <a:off x="985519" y="2333189"/>
          <a:ext cx="10091800" cy="3798300"/>
        </p:xfrm>
        <a:graphic>
          <a:graphicData uri="http://schemas.openxmlformats.org/drawingml/2006/table">
            <a:tbl>
              <a:tblPr firstRow="1" bandRow="1">
                <a:noFill/>
                <a:tableStyleId>{6DB8E565-8BCC-4049-B7ED-C9F39D1F599E}</a:tableStyleId>
              </a:tblPr>
              <a:tblGrid>
                <a:gridCol w="5127150">
                  <a:extLst>
                    <a:ext uri="{9D8B030D-6E8A-4147-A177-3AD203B41FA5}">
                      <a16:colId xmlns:a16="http://schemas.microsoft.com/office/drawing/2014/main" val="20000"/>
                    </a:ext>
                  </a:extLst>
                </a:gridCol>
                <a:gridCol w="4964650">
                  <a:extLst>
                    <a:ext uri="{9D8B030D-6E8A-4147-A177-3AD203B41FA5}">
                      <a16:colId xmlns:a16="http://schemas.microsoft.com/office/drawing/2014/main" val="20001"/>
                    </a:ext>
                  </a:extLst>
                </a:gridCol>
              </a:tblGrid>
              <a:tr h="1382975">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t>GROSS PROFIT MARGIN</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t>CONTRIBUTION MARGIN</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extLst>
                  <a:ext uri="{0D108BD9-81ED-4DB2-BD59-A6C34878D82A}">
                    <a16:rowId xmlns:a16="http://schemas.microsoft.com/office/drawing/2014/main" val="10000"/>
                  </a:ext>
                </a:extLst>
              </a:tr>
              <a:tr h="2415325">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extLst>
                  <a:ext uri="{0D108BD9-81ED-4DB2-BD59-A6C34878D82A}">
                    <a16:rowId xmlns:a16="http://schemas.microsoft.com/office/drawing/2014/main" val="10001"/>
                  </a:ext>
                </a:extLst>
              </a:tr>
            </a:tbl>
          </a:graphicData>
        </a:graphic>
      </p:graphicFrame>
      <p:sp>
        <p:nvSpPr>
          <p:cNvPr id="186" name="Google Shape;186;p18"/>
          <p:cNvSpPr txBox="1"/>
          <p:nvPr/>
        </p:nvSpPr>
        <p:spPr>
          <a:xfrm>
            <a:off x="1071153" y="3795712"/>
            <a:ext cx="4667700" cy="159655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700" dirty="0">
                <a:solidFill>
                  <a:schemeClr val="dk1"/>
                </a:solidFill>
                <a:latin typeface="Century Gothic"/>
                <a:ea typeface="Century Gothic"/>
                <a:cs typeface="Century Gothic"/>
                <a:sym typeface="Century Gothic"/>
              </a:rPr>
              <a:t>A measure of a company’s profitability</a:t>
            </a:r>
            <a:endParaRPr sz="1300" dirty="0">
              <a:solidFill>
                <a:schemeClr val="dk1"/>
              </a:solidFill>
            </a:endParaRPr>
          </a:p>
          <a:p>
            <a:pPr marL="0" marR="0" lvl="0" indent="0" algn="l" rtl="0">
              <a:lnSpc>
                <a:spcPct val="115000"/>
              </a:lnSpc>
              <a:spcBef>
                <a:spcPts val="0"/>
              </a:spcBef>
              <a:spcAft>
                <a:spcPts val="0"/>
              </a:spcAft>
              <a:buNone/>
            </a:pPr>
            <a:endParaRPr sz="1700"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1700" dirty="0">
                <a:solidFill>
                  <a:schemeClr val="dk1"/>
                </a:solidFill>
                <a:latin typeface="Century Gothic"/>
                <a:ea typeface="Century Gothic"/>
                <a:cs typeface="Century Gothic"/>
                <a:sym typeface="Century Gothic"/>
              </a:rPr>
              <a:t>Gross Profit / Revenue </a:t>
            </a:r>
            <a:endParaRPr sz="1300" dirty="0">
              <a:solidFill>
                <a:schemeClr val="dk1"/>
              </a:solidFill>
            </a:endParaRPr>
          </a:p>
          <a:p>
            <a:pPr marL="0" marR="0" lvl="0" indent="0" algn="l" rtl="0">
              <a:lnSpc>
                <a:spcPct val="115000"/>
              </a:lnSpc>
              <a:spcBef>
                <a:spcPts val="0"/>
              </a:spcBef>
              <a:spcAft>
                <a:spcPts val="0"/>
              </a:spcAft>
              <a:buNone/>
            </a:pPr>
            <a:endParaRPr sz="1700"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1700" dirty="0">
                <a:solidFill>
                  <a:schemeClr val="dk1"/>
                </a:solidFill>
                <a:latin typeface="Century Gothic"/>
                <a:ea typeface="Century Gothic"/>
                <a:cs typeface="Century Gothic"/>
                <a:sym typeface="Century Gothic"/>
              </a:rPr>
              <a:t>*Gross Profit = Revenue - Cost of Gold Sold</a:t>
            </a:r>
            <a:endParaRPr sz="1300" dirty="0">
              <a:solidFill>
                <a:schemeClr val="dk1"/>
              </a:solidFill>
            </a:endParaRPr>
          </a:p>
        </p:txBody>
      </p:sp>
      <p:sp>
        <p:nvSpPr>
          <p:cNvPr id="187" name="Google Shape;187;p18"/>
          <p:cNvSpPr txBox="1"/>
          <p:nvPr/>
        </p:nvSpPr>
        <p:spPr>
          <a:xfrm>
            <a:off x="6154910" y="3806151"/>
            <a:ext cx="4667700" cy="2460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700">
                <a:solidFill>
                  <a:schemeClr val="dk1"/>
                </a:solidFill>
                <a:latin typeface="Century Gothic"/>
                <a:ea typeface="Century Gothic"/>
                <a:cs typeface="Century Gothic"/>
                <a:sym typeface="Century Gothic"/>
              </a:rPr>
              <a:t>A measure of how much you make on a product.</a:t>
            </a:r>
            <a:endParaRPr sz="1300">
              <a:solidFill>
                <a:schemeClr val="dk1"/>
              </a:solidFill>
            </a:endParaRPr>
          </a:p>
          <a:p>
            <a:pPr marL="0" marR="0" lvl="0" indent="0" algn="l" rtl="0">
              <a:lnSpc>
                <a:spcPct val="115000"/>
              </a:lnSpc>
              <a:spcBef>
                <a:spcPts val="0"/>
              </a:spcBef>
              <a:spcAft>
                <a:spcPts val="0"/>
              </a:spcAft>
              <a:buNone/>
            </a:pPr>
            <a:endParaRPr sz="17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1700">
                <a:solidFill>
                  <a:schemeClr val="dk1"/>
                </a:solidFill>
                <a:latin typeface="Century Gothic"/>
                <a:ea typeface="Century Gothic"/>
                <a:cs typeface="Century Gothic"/>
                <a:sym typeface="Century Gothic"/>
              </a:rPr>
              <a:t>Total Sales Revenue - Total Variable Costs</a:t>
            </a:r>
            <a:endParaRPr sz="1300">
              <a:solidFill>
                <a:schemeClr val="dk1"/>
              </a:solidFill>
            </a:endParaRPr>
          </a:p>
          <a:p>
            <a:pPr marL="0" marR="0" lvl="0" indent="0" algn="l" rtl="0">
              <a:lnSpc>
                <a:spcPct val="115000"/>
              </a:lnSpc>
              <a:spcBef>
                <a:spcPts val="0"/>
              </a:spcBef>
              <a:spcAft>
                <a:spcPts val="0"/>
              </a:spcAft>
              <a:buNone/>
            </a:pPr>
            <a:endParaRPr sz="17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1700">
                <a:solidFill>
                  <a:schemeClr val="dk1"/>
                </a:solidFill>
                <a:latin typeface="Century Gothic"/>
                <a:ea typeface="Century Gothic"/>
                <a:cs typeface="Century Gothic"/>
                <a:sym typeface="Century Gothic"/>
              </a:rPr>
              <a:t>Unit Contribution Margin = Unit Sale Price - Variable Cost of the Unit</a:t>
            </a:r>
            <a:endParaRPr sz="1300">
              <a:solidFill>
                <a:schemeClr val="dk1"/>
              </a:solidFill>
            </a:endParaRPr>
          </a:p>
          <a:p>
            <a:pPr marL="0" marR="0" lvl="0" indent="0" algn="l" rtl="0">
              <a:lnSpc>
                <a:spcPct val="115000"/>
              </a:lnSpc>
              <a:spcBef>
                <a:spcPts val="0"/>
              </a:spcBef>
              <a:spcAft>
                <a:spcPts val="0"/>
              </a:spcAft>
              <a:buNone/>
            </a:pPr>
            <a:endParaRPr sz="1700">
              <a:solidFill>
                <a:schemeClr val="dk1"/>
              </a:solidFill>
              <a:latin typeface="Century Gothic"/>
              <a:ea typeface="Century Gothic"/>
              <a:cs typeface="Century Gothic"/>
              <a:sym typeface="Century Gothic"/>
            </a:endParaRPr>
          </a:p>
        </p:txBody>
      </p:sp>
      <p:pic>
        <p:nvPicPr>
          <p:cNvPr id="188" name="Google Shape;188;p18"/>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189" name="Google Shape;189;p18"/>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200">
                <a:solidFill>
                  <a:schemeClr val="lt2"/>
                </a:solidFill>
                <a:latin typeface="Century Gothic"/>
                <a:ea typeface="Century Gothic"/>
                <a:cs typeface="Century Gothic"/>
                <a:sym typeface="Century Gothic"/>
              </a:rPr>
              <a:t>Key Pricing Formulas</a:t>
            </a:r>
            <a:endParaRPr sz="3200">
              <a:solidFill>
                <a:schemeClr val="lt2"/>
              </a:solidFill>
              <a:latin typeface="Century Gothic"/>
              <a:ea typeface="Century Gothic"/>
              <a:cs typeface="Century Gothic"/>
              <a:sym typeface="Century Gothic"/>
            </a:endParaRPr>
          </a:p>
        </p:txBody>
      </p:sp>
      <p:pic>
        <p:nvPicPr>
          <p:cNvPr id="190" name="Google Shape;190;p18"/>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8f88aeddc5_0_21"/>
          <p:cNvSpPr txBox="1">
            <a:spLocks noGrp="1"/>
          </p:cNvSpPr>
          <p:nvPr>
            <p:ph type="title"/>
          </p:nvPr>
        </p:nvSpPr>
        <p:spPr>
          <a:xfrm>
            <a:off x="0" y="1340877"/>
            <a:ext cx="2492100" cy="5513100"/>
          </a:xfrm>
          <a:prstGeom prst="rect">
            <a:avLst/>
          </a:prstGeom>
          <a:solidFill>
            <a:srgbClr val="FAC86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200">
                <a:solidFill>
                  <a:schemeClr val="lt1"/>
                </a:solidFill>
              </a:rPr>
              <a:t>Classify Imole’s Information</a:t>
            </a:r>
            <a:endParaRPr sz="3200">
              <a:solidFill>
                <a:schemeClr val="lt1"/>
              </a:solidFill>
            </a:endParaRPr>
          </a:p>
        </p:txBody>
      </p:sp>
      <p:pic>
        <p:nvPicPr>
          <p:cNvPr id="196" name="Google Shape;196;g8f88aeddc5_0_21"/>
          <p:cNvPicPr preferRelativeResize="0"/>
          <p:nvPr/>
        </p:nvPicPr>
        <p:blipFill rotWithShape="1">
          <a:blip r:embed="rId3">
            <a:alphaModFix/>
          </a:blip>
          <a:srcRect/>
          <a:stretch/>
        </p:blipFill>
        <p:spPr>
          <a:xfrm>
            <a:off x="405444" y="379249"/>
            <a:ext cx="1636614" cy="905727"/>
          </a:xfrm>
          <a:prstGeom prst="rect">
            <a:avLst/>
          </a:prstGeom>
          <a:noFill/>
          <a:ln>
            <a:noFill/>
          </a:ln>
        </p:spPr>
      </p:pic>
      <p:sp>
        <p:nvSpPr>
          <p:cNvPr id="197" name="Google Shape;197;g8f88aeddc5_0_21"/>
          <p:cNvSpPr txBox="1"/>
          <p:nvPr/>
        </p:nvSpPr>
        <p:spPr>
          <a:xfrm>
            <a:off x="2753722" y="445386"/>
            <a:ext cx="8768400" cy="2161200"/>
          </a:xfrm>
          <a:prstGeom prst="rect">
            <a:avLst/>
          </a:prstGeom>
          <a:noFill/>
          <a:ln>
            <a:noFill/>
          </a:ln>
        </p:spPr>
        <p:txBody>
          <a:bodyPr spcFirstLastPara="1" wrap="square" lIns="91425" tIns="45700" rIns="91425" bIns="45700" anchor="t" anchorCtr="0">
            <a:spAutoFit/>
          </a:bodyPr>
          <a:lstStyle/>
          <a:p>
            <a:pPr marL="285750" marR="0" lvl="0" indent="-234950" algn="l" rtl="0">
              <a:lnSpc>
                <a:spcPct val="115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Money from Sales = $1,000</a:t>
            </a:r>
            <a:endParaRPr sz="2400">
              <a:solidFill>
                <a:schemeClr val="dk1"/>
              </a:solidFill>
              <a:latin typeface="Century Gothic"/>
              <a:ea typeface="Century Gothic"/>
              <a:cs typeface="Century Gothic"/>
              <a:sym typeface="Century Gothic"/>
            </a:endParaRPr>
          </a:p>
          <a:p>
            <a:pPr marL="285750" marR="0" lvl="0" indent="-234950" algn="l" rtl="0">
              <a:lnSpc>
                <a:spcPct val="115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Raw materials for solar panel installation: $400</a:t>
            </a:r>
            <a:endParaRPr sz="2400">
              <a:solidFill>
                <a:schemeClr val="dk1"/>
              </a:solidFill>
              <a:latin typeface="Century Gothic"/>
              <a:ea typeface="Century Gothic"/>
              <a:cs typeface="Century Gothic"/>
              <a:sym typeface="Century Gothic"/>
            </a:endParaRPr>
          </a:p>
          <a:p>
            <a:pPr marL="285750" marR="0" lvl="0" indent="-234950" algn="l" rtl="0">
              <a:lnSpc>
                <a:spcPct val="115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Salaries for Nkechi and Tola: $500</a:t>
            </a:r>
            <a:endParaRPr sz="2400">
              <a:solidFill>
                <a:schemeClr val="dk1"/>
              </a:solidFill>
              <a:latin typeface="Century Gothic"/>
              <a:ea typeface="Century Gothic"/>
              <a:cs typeface="Century Gothic"/>
              <a:sym typeface="Century Gothic"/>
            </a:endParaRPr>
          </a:p>
          <a:p>
            <a:pPr marL="285750" marR="0" lvl="0" indent="-234950" algn="l" rtl="0">
              <a:lnSpc>
                <a:spcPct val="115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Money left over from sales after expenses: $100</a:t>
            </a:r>
            <a:endParaRPr sz="24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2400">
              <a:solidFill>
                <a:schemeClr val="dk1"/>
              </a:solidFill>
              <a:latin typeface="Century Gothic"/>
              <a:ea typeface="Century Gothic"/>
              <a:cs typeface="Century Gothic"/>
              <a:sym typeface="Century Gothic"/>
            </a:endParaRPr>
          </a:p>
        </p:txBody>
      </p:sp>
      <p:graphicFrame>
        <p:nvGraphicFramePr>
          <p:cNvPr id="198" name="Google Shape;198;g8f88aeddc5_0_21"/>
          <p:cNvGraphicFramePr/>
          <p:nvPr/>
        </p:nvGraphicFramePr>
        <p:xfrm>
          <a:off x="2635624" y="2418133"/>
          <a:ext cx="9425750" cy="3884425"/>
        </p:xfrm>
        <a:graphic>
          <a:graphicData uri="http://schemas.openxmlformats.org/drawingml/2006/table">
            <a:tbl>
              <a:tblPr firstRow="1" bandRow="1">
                <a:noFill/>
                <a:tableStyleId>{6DB8E565-8BCC-4049-B7ED-C9F39D1F599E}</a:tableStyleId>
              </a:tblPr>
              <a:tblGrid>
                <a:gridCol w="4856875">
                  <a:extLst>
                    <a:ext uri="{9D8B030D-6E8A-4147-A177-3AD203B41FA5}">
                      <a16:colId xmlns:a16="http://schemas.microsoft.com/office/drawing/2014/main" val="20000"/>
                    </a:ext>
                  </a:extLst>
                </a:gridCol>
                <a:gridCol w="4568875">
                  <a:extLst>
                    <a:ext uri="{9D8B030D-6E8A-4147-A177-3AD203B41FA5}">
                      <a16:colId xmlns:a16="http://schemas.microsoft.com/office/drawing/2014/main" val="20001"/>
                    </a:ext>
                  </a:extLst>
                </a:gridCol>
              </a:tblGrid>
              <a:tr h="899125">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latin typeface="Century Gothic"/>
                          <a:ea typeface="Century Gothic"/>
                          <a:cs typeface="Century Gothic"/>
                          <a:sym typeface="Century Gothic"/>
                        </a:rPr>
                        <a:t>REVENUE</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latin typeface="Century Gothic"/>
                          <a:ea typeface="Century Gothic"/>
                          <a:cs typeface="Century Gothic"/>
                          <a:sym typeface="Century Gothic"/>
                        </a:rPr>
                        <a:t>PROFIT (INCOME)</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extLst>
                  <a:ext uri="{0D108BD9-81ED-4DB2-BD59-A6C34878D82A}">
                    <a16:rowId xmlns:a16="http://schemas.microsoft.com/office/drawing/2014/main" val="10000"/>
                  </a:ext>
                </a:extLst>
              </a:tr>
              <a:tr h="1088125">
                <a:tc>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a:latin typeface="Century Gothic"/>
                          <a:ea typeface="Century Gothic"/>
                          <a:cs typeface="Century Gothic"/>
                          <a:sym typeface="Century Gothic"/>
                        </a:rPr>
                        <a:t>$1,000</a:t>
                      </a:r>
                      <a:endParaRPr sz="2400" b="1"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a:solidFill>
                            <a:schemeClr val="dk1"/>
                          </a:solidFill>
                          <a:latin typeface="Century Gothic"/>
                          <a:ea typeface="Century Gothic"/>
                          <a:cs typeface="Century Gothic"/>
                          <a:sym typeface="Century Gothic"/>
                        </a:rPr>
                        <a:t>$100</a:t>
                      </a:r>
                      <a:endParaRPr>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extLst>
                  <a:ext uri="{0D108BD9-81ED-4DB2-BD59-A6C34878D82A}">
                    <a16:rowId xmlns:a16="http://schemas.microsoft.com/office/drawing/2014/main" val="10001"/>
                  </a:ext>
                </a:extLst>
              </a:tr>
              <a:tr h="937675">
                <a:tc>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a:solidFill>
                            <a:schemeClr val="dk1"/>
                          </a:solidFill>
                          <a:latin typeface="Century Gothic"/>
                          <a:ea typeface="Century Gothic"/>
                          <a:cs typeface="Century Gothic"/>
                          <a:sym typeface="Century Gothic"/>
                        </a:rPr>
                        <a:t>FIXED COST</a:t>
                      </a:r>
                      <a:endParaRPr sz="2400" b="1"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a:solidFill>
                            <a:schemeClr val="dk1"/>
                          </a:solidFill>
                          <a:latin typeface="Century Gothic"/>
                          <a:ea typeface="Century Gothic"/>
                          <a:cs typeface="Century Gothic"/>
                          <a:sym typeface="Century Gothic"/>
                        </a:rPr>
                        <a:t>VARIABLE COSTS</a:t>
                      </a:r>
                      <a:endParaRPr sz="2400" b="1"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extLst>
                  <a:ext uri="{0D108BD9-81ED-4DB2-BD59-A6C34878D82A}">
                    <a16:rowId xmlns:a16="http://schemas.microsoft.com/office/drawing/2014/main" val="10002"/>
                  </a:ext>
                </a:extLst>
              </a:tr>
              <a:tr h="959500">
                <a:tc>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a:latin typeface="Century Gothic"/>
                          <a:ea typeface="Century Gothic"/>
                          <a:cs typeface="Century Gothic"/>
                          <a:sym typeface="Century Gothic"/>
                        </a:rPr>
                        <a:t>$400</a:t>
                      </a:r>
                      <a:endParaRPr>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u="none" strike="noStrike" cap="none">
                          <a:latin typeface="Century Gothic"/>
                          <a:ea typeface="Century Gothic"/>
                          <a:cs typeface="Century Gothic"/>
                          <a:sym typeface="Century Gothic"/>
                        </a:rPr>
                        <a:t>$500</a:t>
                      </a:r>
                      <a:endParaRPr>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extLst>
                  <a:ext uri="{0D108BD9-81ED-4DB2-BD59-A6C34878D82A}">
                    <a16:rowId xmlns:a16="http://schemas.microsoft.com/office/drawing/2014/main" val="10003"/>
                  </a:ext>
                </a:extLst>
              </a:tr>
            </a:tbl>
          </a:graphicData>
        </a:graphic>
      </p:graphicFrame>
      <p:pic>
        <p:nvPicPr>
          <p:cNvPr id="199" name="Google Shape;199;g8f88aeddc5_0_21" descr="Sunset scene"/>
          <p:cNvPicPr preferRelativeResize="0"/>
          <p:nvPr/>
        </p:nvPicPr>
        <p:blipFill rotWithShape="1">
          <a:blip r:embed="rId4">
            <a:alphaModFix/>
          </a:blip>
          <a:srcRect/>
          <a:stretch/>
        </p:blipFill>
        <p:spPr>
          <a:xfrm>
            <a:off x="639570" y="4876732"/>
            <a:ext cx="1080880" cy="1233472"/>
          </a:xfrm>
          <a:prstGeom prst="rect">
            <a:avLst/>
          </a:prstGeom>
          <a:noFill/>
          <a:ln>
            <a:noFill/>
          </a:ln>
        </p:spPr>
      </p:pic>
      <p:pic>
        <p:nvPicPr>
          <p:cNvPr id="200" name="Google Shape;200;g8f88aeddc5_0_21"/>
          <p:cNvPicPr preferRelativeResize="0"/>
          <p:nvPr/>
        </p:nvPicPr>
        <p:blipFill rotWithShape="1">
          <a:blip r:embed="rId5">
            <a:alphaModFix/>
          </a:blip>
          <a:srcRect/>
          <a:stretch/>
        </p:blipFill>
        <p:spPr>
          <a:xfrm>
            <a:off x="11633200" y="62992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graphicFrame>
        <p:nvGraphicFramePr>
          <p:cNvPr id="205" name="Google Shape;205;p29"/>
          <p:cNvGraphicFramePr/>
          <p:nvPr/>
        </p:nvGraphicFramePr>
        <p:xfrm>
          <a:off x="1820097" y="1317782"/>
          <a:ext cx="8103775" cy="5387825"/>
        </p:xfrm>
        <a:graphic>
          <a:graphicData uri="http://schemas.openxmlformats.org/drawingml/2006/table">
            <a:tbl>
              <a:tblPr firstRow="1" bandRow="1">
                <a:noFill/>
                <a:tableStyleId>{6DB8E565-8BCC-4049-B7ED-C9F39D1F599E}</a:tableStyleId>
              </a:tblPr>
              <a:tblGrid>
                <a:gridCol w="4117125">
                  <a:extLst>
                    <a:ext uri="{9D8B030D-6E8A-4147-A177-3AD203B41FA5}">
                      <a16:colId xmlns:a16="http://schemas.microsoft.com/office/drawing/2014/main" val="20000"/>
                    </a:ext>
                  </a:extLst>
                </a:gridCol>
                <a:gridCol w="3986650">
                  <a:extLst>
                    <a:ext uri="{9D8B030D-6E8A-4147-A177-3AD203B41FA5}">
                      <a16:colId xmlns:a16="http://schemas.microsoft.com/office/drawing/2014/main" val="20001"/>
                    </a:ext>
                  </a:extLst>
                </a:gridCol>
              </a:tblGrid>
              <a:tr h="1277575">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latin typeface="Century Gothic"/>
                          <a:ea typeface="Century Gothic"/>
                          <a:cs typeface="Century Gothic"/>
                          <a:sym typeface="Century Gothic"/>
                        </a:rPr>
                        <a:t>COST-BASED PRICING</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tc>
                  <a:txBody>
                    <a:bodyPr/>
                    <a:lstStyle/>
                    <a:p>
                      <a:pPr marL="0" marR="0" lvl="0" indent="0" algn="ctr" rtl="0">
                        <a:lnSpc>
                          <a:spcPct val="100000"/>
                        </a:lnSpc>
                        <a:spcBef>
                          <a:spcPts val="0"/>
                        </a:spcBef>
                        <a:spcAft>
                          <a:spcPts val="0"/>
                        </a:spcAft>
                        <a:buClr>
                          <a:schemeClr val="lt1"/>
                        </a:buClr>
                        <a:buSzPts val="2400"/>
                        <a:buFont typeface="Century Gothic"/>
                        <a:buNone/>
                      </a:pPr>
                      <a:r>
                        <a:rPr lang="en-US" sz="2400" u="none" strike="noStrike" cap="none">
                          <a:latin typeface="Century Gothic"/>
                          <a:ea typeface="Century Gothic"/>
                          <a:cs typeface="Century Gothic"/>
                          <a:sym typeface="Century Gothic"/>
                        </a:rPr>
                        <a:t>VALUE-BASED PRICING</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7C29C"/>
                    </a:solidFill>
                  </a:tcPr>
                </a:tc>
                <a:extLst>
                  <a:ext uri="{0D108BD9-81ED-4DB2-BD59-A6C34878D82A}">
                    <a16:rowId xmlns:a16="http://schemas.microsoft.com/office/drawing/2014/main" val="10000"/>
                  </a:ext>
                </a:extLst>
              </a:tr>
              <a:tr h="41102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CF6B">
                        <a:alpha val="43529"/>
                      </a:srgbClr>
                    </a:solidFill>
                  </a:tcPr>
                </a:tc>
                <a:extLst>
                  <a:ext uri="{0D108BD9-81ED-4DB2-BD59-A6C34878D82A}">
                    <a16:rowId xmlns:a16="http://schemas.microsoft.com/office/drawing/2014/main" val="10001"/>
                  </a:ext>
                </a:extLst>
              </a:tr>
            </a:tbl>
          </a:graphicData>
        </a:graphic>
      </p:graphicFrame>
      <p:sp>
        <p:nvSpPr>
          <p:cNvPr id="206" name="Google Shape;206;p29"/>
          <p:cNvSpPr txBox="1"/>
          <p:nvPr/>
        </p:nvSpPr>
        <p:spPr>
          <a:xfrm>
            <a:off x="1820098" y="2795744"/>
            <a:ext cx="4023300" cy="20389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200" dirty="0">
                <a:solidFill>
                  <a:schemeClr val="dk1"/>
                </a:solidFill>
                <a:latin typeface="Century Gothic"/>
                <a:ea typeface="Century Gothic"/>
                <a:cs typeface="Century Gothic"/>
                <a:sym typeface="Century Gothic"/>
              </a:rPr>
              <a:t>Setting the price based on the costs of good/services sold, then adding a mark-up or fixed profit percentage</a:t>
            </a:r>
            <a:endParaRPr sz="2200" dirty="0">
              <a:solidFill>
                <a:schemeClr val="dk1"/>
              </a:solidFill>
              <a:latin typeface="Century Gothic"/>
              <a:ea typeface="Century Gothic"/>
              <a:cs typeface="Century Gothic"/>
              <a:sym typeface="Century Gothic"/>
            </a:endParaRPr>
          </a:p>
        </p:txBody>
      </p:sp>
      <p:sp>
        <p:nvSpPr>
          <p:cNvPr id="207" name="Google Shape;207;p29"/>
          <p:cNvSpPr txBox="1"/>
          <p:nvPr/>
        </p:nvSpPr>
        <p:spPr>
          <a:xfrm>
            <a:off x="5965378" y="2835225"/>
            <a:ext cx="4023300" cy="2378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200">
                <a:solidFill>
                  <a:schemeClr val="dk1"/>
                </a:solidFill>
                <a:latin typeface="Century Gothic"/>
                <a:ea typeface="Century Gothic"/>
                <a:cs typeface="Century Gothic"/>
                <a:sym typeface="Century Gothic"/>
              </a:rPr>
              <a:t>Setting the price based on the benefits perceived by the customer</a:t>
            </a:r>
            <a:endParaRPr sz="22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22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2200">
                <a:solidFill>
                  <a:schemeClr val="dk1"/>
                </a:solidFill>
                <a:latin typeface="Century Gothic"/>
                <a:ea typeface="Century Gothic"/>
                <a:cs typeface="Century Gothic"/>
                <a:sym typeface="Century Gothic"/>
              </a:rPr>
              <a:t>*</a:t>
            </a:r>
            <a:r>
              <a:rPr lang="en-US" sz="2200" i="1">
                <a:solidFill>
                  <a:schemeClr val="dk1"/>
                </a:solidFill>
                <a:latin typeface="Century Gothic"/>
                <a:ea typeface="Century Gothic"/>
                <a:cs typeface="Century Gothic"/>
                <a:sym typeface="Century Gothic"/>
              </a:rPr>
              <a:t>Requires deep market and customer analysis</a:t>
            </a:r>
            <a:endParaRPr sz="2200">
              <a:solidFill>
                <a:schemeClr val="dk1"/>
              </a:solidFill>
              <a:latin typeface="Century Gothic"/>
              <a:ea typeface="Century Gothic"/>
              <a:cs typeface="Century Gothic"/>
              <a:sym typeface="Century Gothic"/>
            </a:endParaRPr>
          </a:p>
        </p:txBody>
      </p:sp>
      <p:pic>
        <p:nvPicPr>
          <p:cNvPr id="208" name="Google Shape;208;p29"/>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209" name="Google Shape;209;p29"/>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100">
                <a:solidFill>
                  <a:schemeClr val="lt2"/>
                </a:solidFill>
                <a:latin typeface="Century Gothic"/>
                <a:ea typeface="Century Gothic"/>
                <a:cs typeface="Century Gothic"/>
                <a:sym typeface="Century Gothic"/>
              </a:rPr>
              <a:t>Common Pricing Strategies</a:t>
            </a:r>
            <a:endParaRPr sz="3100">
              <a:solidFill>
                <a:schemeClr val="lt2"/>
              </a:solidFill>
              <a:latin typeface="Century Gothic"/>
              <a:ea typeface="Century Gothic"/>
              <a:cs typeface="Century Gothic"/>
              <a:sym typeface="Century Gothic"/>
            </a:endParaRPr>
          </a:p>
        </p:txBody>
      </p:sp>
      <p:pic>
        <p:nvPicPr>
          <p:cNvPr id="210" name="Google Shape;210;p29"/>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30"/>
          <p:cNvSpPr txBox="1">
            <a:spLocks noGrp="1"/>
          </p:cNvSpPr>
          <p:nvPr>
            <p:ph type="body" idx="1"/>
          </p:nvPr>
        </p:nvSpPr>
        <p:spPr>
          <a:xfrm>
            <a:off x="668740" y="1774209"/>
            <a:ext cx="10630469" cy="4687551"/>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SzPts val="1920"/>
              <a:buNone/>
            </a:pPr>
            <a:r>
              <a:rPr lang="en-US" sz="2400">
                <a:solidFill>
                  <a:schemeClr val="dk1"/>
                </a:solidFill>
              </a:rPr>
              <a:t>Today, you have: </a:t>
            </a:r>
            <a:endParaRPr>
              <a:solidFill>
                <a:schemeClr val="dk1"/>
              </a:solidFill>
            </a:endParaRPr>
          </a:p>
          <a:p>
            <a:pPr marL="342900" marR="0" lvl="0" indent="-342900" algn="l" rtl="0">
              <a:lnSpc>
                <a:spcPct val="115000"/>
              </a:lnSpc>
              <a:spcBef>
                <a:spcPts val="0"/>
              </a:spcBef>
              <a:spcAft>
                <a:spcPts val="0"/>
              </a:spcAft>
              <a:buClr>
                <a:schemeClr val="dk1"/>
              </a:buClr>
              <a:buSzPts val="1920"/>
              <a:buFont typeface="Century Gothic"/>
              <a:buChar char="∙"/>
            </a:pPr>
            <a:r>
              <a:rPr lang="en-US" sz="2400">
                <a:solidFill>
                  <a:schemeClr val="dk1"/>
                </a:solidFill>
              </a:rPr>
              <a:t>Identified your key products</a:t>
            </a:r>
            <a:endParaRPr>
              <a:solidFill>
                <a:schemeClr val="dk1"/>
              </a:solidFill>
            </a:endParaRPr>
          </a:p>
          <a:p>
            <a:pPr marL="342900" marR="0" lvl="0" indent="-342900" algn="l" rtl="0">
              <a:lnSpc>
                <a:spcPct val="115000"/>
              </a:lnSpc>
              <a:spcBef>
                <a:spcPts val="0"/>
              </a:spcBef>
              <a:spcAft>
                <a:spcPts val="0"/>
              </a:spcAft>
              <a:buClr>
                <a:schemeClr val="dk1"/>
              </a:buClr>
              <a:buSzPts val="1920"/>
              <a:buFont typeface="Century Gothic"/>
              <a:buChar char="∙"/>
            </a:pPr>
            <a:r>
              <a:rPr lang="en-US" sz="2400">
                <a:solidFill>
                  <a:schemeClr val="dk1"/>
                </a:solidFill>
              </a:rPr>
              <a:t>Determined how much to charge for each product </a:t>
            </a:r>
            <a:endParaRPr>
              <a:solidFill>
                <a:schemeClr val="dk1"/>
              </a:solidFill>
            </a:endParaRPr>
          </a:p>
          <a:p>
            <a:pPr marL="342900" marR="0" lvl="0" indent="-342900" algn="l" rtl="0">
              <a:lnSpc>
                <a:spcPct val="115000"/>
              </a:lnSpc>
              <a:spcBef>
                <a:spcPts val="0"/>
              </a:spcBef>
              <a:spcAft>
                <a:spcPts val="0"/>
              </a:spcAft>
              <a:buClr>
                <a:schemeClr val="dk1"/>
              </a:buClr>
              <a:buSzPts val="1920"/>
              <a:buFont typeface="Century Gothic"/>
              <a:buChar char="∙"/>
            </a:pPr>
            <a:r>
              <a:rPr lang="en-US" sz="2400">
                <a:solidFill>
                  <a:schemeClr val="dk1"/>
                </a:solidFill>
              </a:rPr>
              <a:t>Calculated your profit margins</a:t>
            </a:r>
            <a:endParaRPr>
              <a:solidFill>
                <a:schemeClr val="dk1"/>
              </a:solidFill>
            </a:endParaRPr>
          </a:p>
          <a:p>
            <a:pPr marL="0" marR="0" lvl="0" indent="0" algn="l" rtl="0">
              <a:lnSpc>
                <a:spcPct val="115000"/>
              </a:lnSpc>
              <a:spcBef>
                <a:spcPts val="800"/>
              </a:spcBef>
              <a:spcAft>
                <a:spcPts val="0"/>
              </a:spcAft>
              <a:buSzPts val="1920"/>
              <a:buNone/>
            </a:pPr>
            <a:endParaRPr sz="2400">
              <a:solidFill>
                <a:schemeClr val="dk1"/>
              </a:solidFill>
            </a:endParaRPr>
          </a:p>
          <a:p>
            <a:pPr marL="0" marR="0" lvl="0" indent="0" algn="l" rtl="0">
              <a:lnSpc>
                <a:spcPct val="115000"/>
              </a:lnSpc>
              <a:spcBef>
                <a:spcPts val="800"/>
              </a:spcBef>
              <a:spcAft>
                <a:spcPts val="0"/>
              </a:spcAft>
              <a:buSzPts val="1920"/>
              <a:buNone/>
            </a:pPr>
            <a:r>
              <a:rPr lang="en-US" sz="2400">
                <a:solidFill>
                  <a:schemeClr val="dk1"/>
                </a:solidFill>
              </a:rPr>
              <a:t>Complete the following: </a:t>
            </a:r>
            <a:endParaRPr>
              <a:solidFill>
                <a:schemeClr val="dk1"/>
              </a:solidFill>
            </a:endParaRPr>
          </a:p>
          <a:p>
            <a:pPr marL="342900" marR="0" lvl="0" indent="-342900" algn="l" rtl="0">
              <a:lnSpc>
                <a:spcPct val="115000"/>
              </a:lnSpc>
              <a:spcBef>
                <a:spcPts val="800"/>
              </a:spcBef>
              <a:spcAft>
                <a:spcPts val="0"/>
              </a:spcAft>
              <a:buClr>
                <a:schemeClr val="dk1"/>
              </a:buClr>
              <a:buSzPts val="1920"/>
              <a:buFont typeface="Century Gothic"/>
              <a:buChar char="∙"/>
            </a:pPr>
            <a:r>
              <a:rPr lang="en-US" sz="2400">
                <a:solidFill>
                  <a:schemeClr val="dk1"/>
                </a:solidFill>
              </a:rPr>
              <a:t>Business Plan: Breakdown of Products and Services</a:t>
            </a:r>
            <a:endParaRPr>
              <a:solidFill>
                <a:schemeClr val="dk1"/>
              </a:solidFill>
            </a:endParaRPr>
          </a:p>
        </p:txBody>
      </p:sp>
      <p:pic>
        <p:nvPicPr>
          <p:cNvPr id="216" name="Google Shape;216;p30"/>
          <p:cNvPicPr preferRelativeResize="0"/>
          <p:nvPr/>
        </p:nvPicPr>
        <p:blipFill rotWithShape="1">
          <a:blip r:embed="rId3">
            <a:alphaModFix/>
          </a:blip>
          <a:srcRect/>
          <a:stretch/>
        </p:blipFill>
        <p:spPr>
          <a:xfrm>
            <a:off x="11633200" y="6299200"/>
            <a:ext cx="406400" cy="406400"/>
          </a:xfrm>
          <a:prstGeom prst="rect">
            <a:avLst/>
          </a:prstGeom>
          <a:noFill/>
          <a:ln>
            <a:noFill/>
          </a:ln>
        </p:spPr>
      </p:pic>
      <p:sp>
        <p:nvSpPr>
          <p:cNvPr id="217" name="Google Shape;217;p30"/>
          <p:cNvSpPr txBox="1"/>
          <p:nvPr/>
        </p:nvSpPr>
        <p:spPr>
          <a:xfrm>
            <a:off x="1972425" y="-3887"/>
            <a:ext cx="10219800" cy="1203600"/>
          </a:xfrm>
          <a:prstGeom prst="rect">
            <a:avLst/>
          </a:prstGeom>
          <a:solidFill>
            <a:srgbClr val="F5A40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600">
                <a:solidFill>
                  <a:schemeClr val="lt2"/>
                </a:solidFill>
                <a:latin typeface="Century Gothic"/>
                <a:ea typeface="Century Gothic"/>
                <a:cs typeface="Century Gothic"/>
                <a:sym typeface="Century Gothic"/>
              </a:rPr>
              <a:t>Session 7 Conclusion</a:t>
            </a:r>
            <a:endParaRPr sz="3600">
              <a:solidFill>
                <a:schemeClr val="lt2"/>
              </a:solidFill>
              <a:latin typeface="Century Gothic"/>
              <a:ea typeface="Century Gothic"/>
              <a:cs typeface="Century Gothic"/>
              <a:sym typeface="Century Gothic"/>
            </a:endParaRPr>
          </a:p>
        </p:txBody>
      </p:sp>
      <p:pic>
        <p:nvPicPr>
          <p:cNvPr id="218" name="Google Shape;218;p30"/>
          <p:cNvPicPr preferRelativeResize="0"/>
          <p:nvPr/>
        </p:nvPicPr>
        <p:blipFill>
          <a:blip r:embed="rId4">
            <a:alphaModFix/>
          </a:blip>
          <a:stretch>
            <a:fillRect/>
          </a:stretch>
        </p:blipFill>
        <p:spPr>
          <a:xfrm>
            <a:off x="0" y="0"/>
            <a:ext cx="1972434" cy="119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1015</Words>
  <Application>Microsoft Office PowerPoint</Application>
  <PresentationFormat>Widescreen</PresentationFormat>
  <Paragraphs>79</Paragraphs>
  <Slides>8</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Gothic</vt:lpstr>
      <vt:lpstr>Arial</vt:lpstr>
      <vt:lpstr>Calibri</vt:lpstr>
      <vt:lpstr>Noto Sans Symbols</vt:lpstr>
      <vt:lpstr>Ion</vt:lpstr>
      <vt:lpstr>SESSION 7: SALES AND PRODUCT PRICING</vt:lpstr>
      <vt:lpstr>PowerPoint Presentation</vt:lpstr>
      <vt:lpstr>PowerPoint Presentation</vt:lpstr>
      <vt:lpstr>PowerPoint Presentation</vt:lpstr>
      <vt:lpstr>PowerPoint Presentation</vt:lpstr>
      <vt:lpstr>Classify Imole’s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SALES AND PRODUCT PRICING</dc:title>
  <dc:creator>Monsurat Ogundipe [ MTN Nigeria - CS ]</dc:creator>
  <cp:lastModifiedBy>Nwabueze Amuta</cp:lastModifiedBy>
  <cp:revision>3</cp:revision>
  <dcterms:created xsi:type="dcterms:W3CDTF">2021-03-19T16:17:42Z</dcterms:created>
  <dcterms:modified xsi:type="dcterms:W3CDTF">2022-04-18T01:52:25Z</dcterms:modified>
</cp:coreProperties>
</file>